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Amatic SC"/>
      <p:regular r:id="rId45"/>
      <p:bold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E421F2-5238-4564-9328-DC0FE2672876}">
  <a:tblStyle styleId="{E7E421F2-5238-4564-9328-DC0FE267287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9ce4ec8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9ce4ec8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9ce4ec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9ce4ec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6dea8e6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6dea8e6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9ce4ec8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9ce4ec8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6dea8e604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6dea8e604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9ce4ec89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9ce4ec89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6e341ef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6e341ef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9ce4ec89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9ce4ec89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9ce4ec8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9ce4ec8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6dea8e6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6dea8e6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946ac8e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946ac8e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6dea8e6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6dea8e6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993a4c1e4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993a4c1e4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993a4c1e4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993a4c1e4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6dea8e60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6dea8e60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6dea8e604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6dea8e604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993a4c1e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993a4c1e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993a4c1e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993a4c1e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993a4c1e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993a4c1e4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993a4c1e4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993a4c1e4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6dea8e6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6dea8e6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1. **High balances reduce churn**: Customers with higher account balances are less likely to exit, as financial stability and strong banking relationships often correlate with customer retention. This trend suggests that focusing on maintaining or increasing customer balances could effectively reduce churn.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2. **Seniors are more likely to leave**: Older customers, particularly senior citizens, exhibit a higher likelihood of exiting. This could be due to factors such as changing financial priorities, reduced need for certain banking products, or dissatisfaction with services targeted at this demographic.</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3. **Middle-aged customers have the highest balances**: Customers in the 40-50 age group typically maintain the highest average balances, likely reflecting peak earning years and established financial habits. These customers may represent a valuable target for premium services and retention strategies.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4. **Younger customers have higher engagement scores**: Younger customers, often under 30, show higher engagement scores, possibly due to their preference for digital tools and frequent interactions. This highlights the importance of leveraging technology and innovative products to retain and attract this demographic.</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5. **Churn varies significantly by balance levels**: The likelihood of churn differs greatly across balance levels, with low-balance customers showing a higher tendency to leave. This indicates that improving account management and offering targeted incentives for low-balance customers could help reduce churn rates.</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946ac8e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946ac8e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94a2d1c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94a2d1c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946ac8ef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946ac8ef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946ac8ef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946ac8ef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946ac8ef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946ac8ef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9ce4ec89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9ce4ec8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946ac8ef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946ac8ef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946ac8e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946ac8e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946ac8e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946ac8e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946ac8e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946ac8e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6dea8e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6dea8e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946ac8ef9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946ac8ef9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gif"/><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kaggle.com/datasets/shrutimechlearn/churn-modell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36600" y="1225325"/>
            <a:ext cx="7878300" cy="8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980">
                <a:latin typeface="Amatic SC"/>
                <a:ea typeface="Amatic SC"/>
                <a:cs typeface="Amatic SC"/>
                <a:sym typeface="Amatic SC"/>
              </a:rPr>
              <a:t>Customer Churn Prediction using AWS</a:t>
            </a:r>
            <a:endParaRPr b="1" sz="4980">
              <a:latin typeface="Amatic SC"/>
              <a:ea typeface="Amatic SC"/>
              <a:cs typeface="Amatic SC"/>
              <a:sym typeface="Amatic SC"/>
            </a:endParaRPr>
          </a:p>
        </p:txBody>
      </p:sp>
      <p:sp>
        <p:nvSpPr>
          <p:cNvPr id="86" name="Google Shape;86;p13"/>
          <p:cNvSpPr txBox="1"/>
          <p:nvPr>
            <p:ph idx="1" type="subTitle"/>
          </p:nvPr>
        </p:nvSpPr>
        <p:spPr>
          <a:xfrm>
            <a:off x="810000" y="2677238"/>
            <a:ext cx="3236100" cy="2133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latin typeface="Comic Sans MS"/>
                <a:ea typeface="Comic Sans MS"/>
                <a:cs typeface="Comic Sans MS"/>
                <a:sym typeface="Comic Sans MS"/>
              </a:rPr>
              <a:t>Team:</a:t>
            </a:r>
            <a:endParaRPr sz="1800">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Swathi Baskaran</a:t>
            </a:r>
            <a:endParaRPr sz="1800">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Sivani Dronamraju </a:t>
            </a:r>
            <a:endParaRPr sz="1800">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Ayushi Prasad</a:t>
            </a:r>
            <a:endParaRPr sz="1800">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Sinchana Gupta </a:t>
            </a:r>
            <a:endParaRPr sz="1800">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 sz="1800">
                <a:latin typeface="Comic Sans MS"/>
                <a:ea typeface="Comic Sans MS"/>
                <a:cs typeface="Comic Sans MS"/>
                <a:sym typeface="Comic Sans MS"/>
              </a:rPr>
              <a:t>Jacqueline Yu</a:t>
            </a:r>
            <a:endParaRPr sz="1800">
              <a:latin typeface="Comic Sans MS"/>
              <a:ea typeface="Comic Sans MS"/>
              <a:cs typeface="Comic Sans MS"/>
              <a:sym typeface="Comic Sans MS"/>
            </a:endParaRPr>
          </a:p>
        </p:txBody>
      </p:sp>
      <p:sp>
        <p:nvSpPr>
          <p:cNvPr id="87" name="Google Shape;87;p13"/>
          <p:cNvSpPr txBox="1"/>
          <p:nvPr/>
        </p:nvSpPr>
        <p:spPr>
          <a:xfrm>
            <a:off x="1625100" y="378675"/>
            <a:ext cx="53013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Comic Sans MS"/>
                <a:ea typeface="Comic Sans MS"/>
                <a:cs typeface="Comic Sans MS"/>
                <a:sym typeface="Comic Sans MS"/>
              </a:rPr>
              <a:t>DATA650 Project </a:t>
            </a:r>
            <a:endParaRPr sz="1800">
              <a:solidFill>
                <a:schemeClr val="lt1"/>
              </a:solidFill>
              <a:latin typeface="Comic Sans MS"/>
              <a:ea typeface="Comic Sans MS"/>
              <a:cs typeface="Comic Sans MS"/>
              <a:sym typeface="Comic Sans MS"/>
            </a:endParaRPr>
          </a:p>
        </p:txBody>
      </p:sp>
      <p:pic>
        <p:nvPicPr>
          <p:cNvPr id="88" name="Google Shape;88;p13"/>
          <p:cNvPicPr preferRelativeResize="0"/>
          <p:nvPr/>
        </p:nvPicPr>
        <p:blipFill>
          <a:blip r:embed="rId3">
            <a:alphaModFix/>
          </a:blip>
          <a:stretch>
            <a:fillRect/>
          </a:stretch>
        </p:blipFill>
        <p:spPr>
          <a:xfrm>
            <a:off x="4906753" y="2632551"/>
            <a:ext cx="3178697" cy="1901275"/>
          </a:xfrm>
          <a:prstGeom prst="rect">
            <a:avLst/>
          </a:prstGeom>
          <a:noFill/>
          <a:ln>
            <a:noFill/>
          </a:ln>
        </p:spPr>
      </p:pic>
      <p:cxnSp>
        <p:nvCxnSpPr>
          <p:cNvPr id="89" name="Google Shape;89;p13"/>
          <p:cNvCxnSpPr/>
          <p:nvPr/>
        </p:nvCxnSpPr>
        <p:spPr>
          <a:xfrm>
            <a:off x="1272750" y="2093300"/>
            <a:ext cx="567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title="Screenshot 2024-11-23 144128.png"/>
          <p:cNvPicPr preferRelativeResize="0"/>
          <p:nvPr/>
        </p:nvPicPr>
        <p:blipFill rotWithShape="1">
          <a:blip r:embed="rId3">
            <a:alphaModFix/>
          </a:blip>
          <a:srcRect b="0" l="0" r="0" t="0"/>
          <a:stretch/>
        </p:blipFill>
        <p:spPr>
          <a:xfrm>
            <a:off x="105322" y="1072975"/>
            <a:ext cx="2082378" cy="2014100"/>
          </a:xfrm>
          <a:prstGeom prst="rect">
            <a:avLst/>
          </a:prstGeom>
          <a:noFill/>
          <a:ln>
            <a:noFill/>
          </a:ln>
        </p:spPr>
      </p:pic>
      <p:pic>
        <p:nvPicPr>
          <p:cNvPr id="159" name="Google Shape;159;p22" title="Screenshot 2024-11-23 145531.png"/>
          <p:cNvPicPr preferRelativeResize="0"/>
          <p:nvPr/>
        </p:nvPicPr>
        <p:blipFill>
          <a:blip r:embed="rId4">
            <a:alphaModFix/>
          </a:blip>
          <a:stretch>
            <a:fillRect/>
          </a:stretch>
        </p:blipFill>
        <p:spPr>
          <a:xfrm>
            <a:off x="2187700" y="875100"/>
            <a:ext cx="2197425" cy="3121775"/>
          </a:xfrm>
          <a:prstGeom prst="rect">
            <a:avLst/>
          </a:prstGeom>
          <a:noFill/>
          <a:ln>
            <a:noFill/>
          </a:ln>
        </p:spPr>
      </p:pic>
      <p:sp>
        <p:nvSpPr>
          <p:cNvPr id="160" name="Google Shape;160;p22"/>
          <p:cNvSpPr txBox="1"/>
          <p:nvPr/>
        </p:nvSpPr>
        <p:spPr>
          <a:xfrm>
            <a:off x="4572000" y="204175"/>
            <a:ext cx="39378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Permissions:</a:t>
            </a:r>
            <a:endParaRPr sz="1800">
              <a:solidFill>
                <a:schemeClr val="dk2"/>
              </a:solidFill>
              <a:latin typeface="Roboto"/>
              <a:ea typeface="Roboto"/>
              <a:cs typeface="Roboto"/>
              <a:sym typeface="Roboto"/>
            </a:endParaRPr>
          </a:p>
        </p:txBody>
      </p:sp>
      <p:pic>
        <p:nvPicPr>
          <p:cNvPr id="161" name="Google Shape;161;p22" title="Screenshot 2024-11-23 143908.png"/>
          <p:cNvPicPr preferRelativeResize="0"/>
          <p:nvPr/>
        </p:nvPicPr>
        <p:blipFill>
          <a:blip r:embed="rId5">
            <a:alphaModFix/>
          </a:blip>
          <a:stretch>
            <a:fillRect/>
          </a:stretch>
        </p:blipFill>
        <p:spPr>
          <a:xfrm>
            <a:off x="4385125" y="875100"/>
            <a:ext cx="4646425" cy="2796001"/>
          </a:xfrm>
          <a:prstGeom prst="rect">
            <a:avLst/>
          </a:prstGeom>
          <a:noFill/>
          <a:ln>
            <a:noFill/>
          </a:ln>
        </p:spPr>
      </p:pic>
      <p:sp>
        <p:nvSpPr>
          <p:cNvPr id="162" name="Google Shape;162;p22"/>
          <p:cNvSpPr txBox="1"/>
          <p:nvPr/>
        </p:nvSpPr>
        <p:spPr>
          <a:xfrm>
            <a:off x="447275" y="262525"/>
            <a:ext cx="3023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Inline policies:</a:t>
            </a:r>
            <a:endParaRPr sz="18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title="Screenshot 2024-11-23 143643.png"/>
          <p:cNvPicPr preferRelativeResize="0"/>
          <p:nvPr/>
        </p:nvPicPr>
        <p:blipFill>
          <a:blip r:embed="rId3">
            <a:alphaModFix/>
          </a:blip>
          <a:stretch>
            <a:fillRect/>
          </a:stretch>
        </p:blipFill>
        <p:spPr>
          <a:xfrm>
            <a:off x="432700" y="2715150"/>
            <a:ext cx="3850350" cy="2231675"/>
          </a:xfrm>
          <a:prstGeom prst="rect">
            <a:avLst/>
          </a:prstGeom>
          <a:noFill/>
          <a:ln>
            <a:noFill/>
          </a:ln>
        </p:spPr>
      </p:pic>
      <p:pic>
        <p:nvPicPr>
          <p:cNvPr id="168" name="Google Shape;168;p23" title="Screenshot 2024-11-23 144041.png"/>
          <p:cNvPicPr preferRelativeResize="0"/>
          <p:nvPr/>
        </p:nvPicPr>
        <p:blipFill>
          <a:blip r:embed="rId4">
            <a:alphaModFix/>
          </a:blip>
          <a:stretch>
            <a:fillRect/>
          </a:stretch>
        </p:blipFill>
        <p:spPr>
          <a:xfrm>
            <a:off x="4669872" y="165476"/>
            <a:ext cx="3790927" cy="2231675"/>
          </a:xfrm>
          <a:prstGeom prst="rect">
            <a:avLst/>
          </a:prstGeom>
          <a:noFill/>
          <a:ln>
            <a:noFill/>
          </a:ln>
        </p:spPr>
      </p:pic>
      <p:pic>
        <p:nvPicPr>
          <p:cNvPr id="169" name="Google Shape;169;p23" title="Screenshot 2024-11-23 144103.png"/>
          <p:cNvPicPr preferRelativeResize="0"/>
          <p:nvPr/>
        </p:nvPicPr>
        <p:blipFill>
          <a:blip r:embed="rId5">
            <a:alphaModFix/>
          </a:blip>
          <a:stretch>
            <a:fillRect/>
          </a:stretch>
        </p:blipFill>
        <p:spPr>
          <a:xfrm>
            <a:off x="432700" y="165475"/>
            <a:ext cx="3748224" cy="2499550"/>
          </a:xfrm>
          <a:prstGeom prst="rect">
            <a:avLst/>
          </a:prstGeom>
          <a:noFill/>
          <a:ln>
            <a:noFill/>
          </a:ln>
        </p:spPr>
      </p:pic>
      <p:pic>
        <p:nvPicPr>
          <p:cNvPr id="170" name="Google Shape;170;p23" title="Screenshot 2024-11-23 145711.png"/>
          <p:cNvPicPr preferRelativeResize="0"/>
          <p:nvPr/>
        </p:nvPicPr>
        <p:blipFill>
          <a:blip r:embed="rId6">
            <a:alphaModFix/>
          </a:blip>
          <a:stretch>
            <a:fillRect/>
          </a:stretch>
        </p:blipFill>
        <p:spPr>
          <a:xfrm>
            <a:off x="4669875" y="2493475"/>
            <a:ext cx="3934749" cy="249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Storage - AWS S3</a:t>
            </a:r>
            <a:endParaRPr/>
          </a:p>
        </p:txBody>
      </p:sp>
      <p:sp>
        <p:nvSpPr>
          <p:cNvPr id="176" name="Google Shape;176;p24"/>
          <p:cNvSpPr txBox="1"/>
          <p:nvPr>
            <p:ph idx="1" type="body"/>
          </p:nvPr>
        </p:nvSpPr>
        <p:spPr>
          <a:xfrm>
            <a:off x="231300" y="1156250"/>
            <a:ext cx="8601000" cy="3471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S3 Bucket Creation:</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A dedicated S3 bucket named </a:t>
            </a:r>
            <a:r>
              <a:rPr b="1" lang="en" sz="1600">
                <a:solidFill>
                  <a:srgbClr val="188038"/>
                </a:solidFill>
                <a:latin typeface="Roboto Mono"/>
                <a:ea typeface="Roboto Mono"/>
                <a:cs typeface="Roboto Mono"/>
                <a:sym typeface="Roboto Mono"/>
              </a:rPr>
              <a:t>churn-modelling-bucket</a:t>
            </a:r>
            <a:r>
              <a:rPr lang="en" sz="1600">
                <a:solidFill>
                  <a:srgbClr val="000000"/>
                </a:solidFill>
                <a:latin typeface="Arial"/>
                <a:ea typeface="Arial"/>
                <a:cs typeface="Arial"/>
                <a:sym typeface="Arial"/>
              </a:rPr>
              <a:t>                                       was created.</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Dataset Upload:</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Uploaded the </a:t>
            </a:r>
            <a:r>
              <a:rPr b="1" lang="en" sz="1600">
                <a:solidFill>
                  <a:srgbClr val="188038"/>
                </a:solidFill>
                <a:latin typeface="Roboto Mono"/>
                <a:ea typeface="Roboto Mono"/>
                <a:cs typeface="Roboto Mono"/>
                <a:sym typeface="Roboto Mono"/>
              </a:rPr>
              <a:t>churn_modelling.csv</a:t>
            </a:r>
            <a:r>
              <a:rPr lang="en" sz="1600">
                <a:solidFill>
                  <a:srgbClr val="000000"/>
                </a:solidFill>
                <a:latin typeface="Arial"/>
                <a:ea typeface="Arial"/>
                <a:cs typeface="Arial"/>
                <a:sym typeface="Arial"/>
              </a:rPr>
              <a:t> dataset </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Integration with Other Services:</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AWS S3 serves as the central storage, enabling:</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AutoNum type="alphaLcPeriod"/>
            </a:pPr>
            <a:r>
              <a:rPr lang="en" sz="1600">
                <a:solidFill>
                  <a:srgbClr val="000000"/>
                </a:solidFill>
                <a:latin typeface="Arial"/>
                <a:ea typeface="Arial"/>
                <a:cs typeface="Arial"/>
                <a:sym typeface="Arial"/>
              </a:rPr>
              <a:t>Feature storage for </a:t>
            </a:r>
            <a:r>
              <a:rPr b="1" lang="en" sz="1600">
                <a:solidFill>
                  <a:srgbClr val="000000"/>
                </a:solidFill>
                <a:latin typeface="Arial"/>
                <a:ea typeface="Arial"/>
                <a:cs typeface="Arial"/>
                <a:sym typeface="Arial"/>
              </a:rPr>
              <a:t>AWS SageMaker</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AutoNum type="alphaLcPeriod"/>
            </a:pPr>
            <a:r>
              <a:rPr lang="en" sz="1600">
                <a:solidFill>
                  <a:srgbClr val="000000"/>
                </a:solidFill>
                <a:latin typeface="Arial"/>
                <a:ea typeface="Arial"/>
                <a:cs typeface="Arial"/>
                <a:sym typeface="Arial"/>
              </a:rPr>
              <a:t>Access to processed data for </a:t>
            </a:r>
            <a:r>
              <a:rPr b="1" lang="en" sz="1600">
                <a:solidFill>
                  <a:srgbClr val="000000"/>
                </a:solidFill>
                <a:latin typeface="Arial"/>
                <a:ea typeface="Arial"/>
                <a:cs typeface="Arial"/>
                <a:sym typeface="Arial"/>
              </a:rPr>
              <a:t>AWS QuickSight</a:t>
            </a:r>
            <a:r>
              <a:rPr lang="en" sz="1600">
                <a:solidFill>
                  <a:srgbClr val="000000"/>
                </a:solidFill>
                <a:latin typeface="Arial"/>
                <a:ea typeface="Arial"/>
                <a:cs typeface="Arial"/>
                <a:sym typeface="Arial"/>
              </a:rPr>
              <a:t> dashboards.</a:t>
            </a:r>
            <a:endParaRPr b="1" sz="1600">
              <a:solidFill>
                <a:srgbClr val="000000"/>
              </a:solidFill>
              <a:latin typeface="Arial"/>
              <a:ea typeface="Arial"/>
              <a:cs typeface="Arial"/>
              <a:sym typeface="Arial"/>
            </a:endParaRPr>
          </a:p>
        </p:txBody>
      </p:sp>
      <p:cxnSp>
        <p:nvCxnSpPr>
          <p:cNvPr id="177" name="Google Shape;177;p24"/>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pic>
        <p:nvPicPr>
          <p:cNvPr descr="a boy playing a guitar and a girl playing drums with a cloud in the background (Provided by Tenor)" id="178" name="Google Shape;178;p24"/>
          <p:cNvPicPr preferRelativeResize="0"/>
          <p:nvPr/>
        </p:nvPicPr>
        <p:blipFill>
          <a:blip r:embed="rId3">
            <a:alphaModFix/>
          </a:blip>
          <a:stretch>
            <a:fillRect/>
          </a:stretch>
        </p:blipFill>
        <p:spPr>
          <a:xfrm>
            <a:off x="6212925" y="593538"/>
            <a:ext cx="2882825" cy="1620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title="Screenshot 2024-11-23 152854.png"/>
          <p:cNvPicPr preferRelativeResize="0"/>
          <p:nvPr/>
        </p:nvPicPr>
        <p:blipFill>
          <a:blip r:embed="rId3">
            <a:alphaModFix/>
          </a:blip>
          <a:stretch>
            <a:fillRect/>
          </a:stretch>
        </p:blipFill>
        <p:spPr>
          <a:xfrm>
            <a:off x="1195925" y="127925"/>
            <a:ext cx="7389550" cy="2693350"/>
          </a:xfrm>
          <a:prstGeom prst="rect">
            <a:avLst/>
          </a:prstGeom>
          <a:noFill/>
          <a:ln>
            <a:noFill/>
          </a:ln>
        </p:spPr>
      </p:pic>
      <p:pic>
        <p:nvPicPr>
          <p:cNvPr id="184" name="Google Shape;184;p25" title="Screenshot 2024-11-23 152826.png"/>
          <p:cNvPicPr preferRelativeResize="0"/>
          <p:nvPr/>
        </p:nvPicPr>
        <p:blipFill>
          <a:blip r:embed="rId4">
            <a:alphaModFix/>
          </a:blip>
          <a:stretch>
            <a:fillRect/>
          </a:stretch>
        </p:blipFill>
        <p:spPr>
          <a:xfrm>
            <a:off x="291900" y="2906225"/>
            <a:ext cx="6514250" cy="178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 AWS QuickSight</a:t>
            </a:r>
            <a:endParaRPr/>
          </a:p>
        </p:txBody>
      </p:sp>
      <p:sp>
        <p:nvSpPr>
          <p:cNvPr id="190" name="Google Shape;190;p26"/>
          <p:cNvSpPr txBox="1"/>
          <p:nvPr>
            <p:ph idx="1" type="body"/>
          </p:nvPr>
        </p:nvSpPr>
        <p:spPr>
          <a:xfrm>
            <a:off x="311700" y="1031750"/>
            <a:ext cx="8520600" cy="3648000"/>
          </a:xfrm>
          <a:prstGeom prst="rect">
            <a:avLst/>
          </a:prstGeom>
        </p:spPr>
        <p:txBody>
          <a:bodyPr anchorCtr="0" anchor="t" bIns="91425" lIns="91425" spcFirstLastPara="1" rIns="91425" wrap="square" tIns="91425">
            <a:noAutofit/>
          </a:bodyPr>
          <a:lstStyle/>
          <a:p>
            <a:pPr indent="-332859" lvl="0" marL="457200" rtl="0" algn="l">
              <a:spcBef>
                <a:spcPts val="1200"/>
              </a:spcBef>
              <a:spcAft>
                <a:spcPts val="0"/>
              </a:spcAft>
              <a:buSzPts val="1642"/>
              <a:buChar char="●"/>
            </a:pPr>
            <a:r>
              <a:rPr lang="en" sz="1641">
                <a:solidFill>
                  <a:srgbClr val="000000"/>
                </a:solidFill>
                <a:latin typeface="Arial"/>
                <a:ea typeface="Arial"/>
                <a:cs typeface="Arial"/>
                <a:sym typeface="Arial"/>
              </a:rPr>
              <a:t>Used the</a:t>
            </a:r>
            <a:r>
              <a:rPr b="1" lang="en" sz="1641">
                <a:solidFill>
                  <a:srgbClr val="000000"/>
                </a:solidFill>
                <a:latin typeface="Arial"/>
                <a:ea typeface="Arial"/>
                <a:cs typeface="Arial"/>
                <a:sym typeface="Arial"/>
              </a:rPr>
              <a:t> </a:t>
            </a:r>
            <a:r>
              <a:rPr b="1" lang="en" sz="1641">
                <a:solidFill>
                  <a:srgbClr val="188038"/>
                </a:solidFill>
                <a:latin typeface="Roboto Mono"/>
                <a:ea typeface="Roboto Mono"/>
                <a:cs typeface="Roboto Mono"/>
                <a:sym typeface="Roboto Mono"/>
              </a:rPr>
              <a:t>churn_modelling.csv</a:t>
            </a:r>
            <a:r>
              <a:rPr lang="en" sz="1641">
                <a:solidFill>
                  <a:srgbClr val="000000"/>
                </a:solidFill>
                <a:latin typeface="Arial"/>
                <a:ea typeface="Arial"/>
                <a:cs typeface="Arial"/>
                <a:sym typeface="Arial"/>
              </a:rPr>
              <a:t> and created a                                   </a:t>
            </a:r>
            <a:r>
              <a:rPr b="1" lang="en" sz="1641">
                <a:solidFill>
                  <a:srgbClr val="188038"/>
                </a:solidFill>
                <a:latin typeface="Roboto Mono"/>
                <a:ea typeface="Roboto Mono"/>
                <a:cs typeface="Roboto Mono"/>
                <a:sym typeface="Roboto Mono"/>
              </a:rPr>
              <a:t>manifest.json</a:t>
            </a:r>
            <a:r>
              <a:rPr lang="en" sz="1641">
                <a:solidFill>
                  <a:srgbClr val="000000"/>
                </a:solidFill>
                <a:latin typeface="Arial"/>
                <a:ea typeface="Arial"/>
                <a:cs typeface="Arial"/>
                <a:sym typeface="Arial"/>
              </a:rPr>
              <a:t> file.</a:t>
            </a:r>
            <a:endParaRPr sz="1641">
              <a:solidFill>
                <a:srgbClr val="000000"/>
              </a:solidFill>
              <a:latin typeface="Arial"/>
              <a:ea typeface="Arial"/>
              <a:cs typeface="Arial"/>
              <a:sym typeface="Arial"/>
            </a:endParaRPr>
          </a:p>
          <a:p>
            <a:pPr indent="0" lvl="0" marL="0" rtl="0" algn="l">
              <a:spcBef>
                <a:spcPts val="1200"/>
              </a:spcBef>
              <a:spcAft>
                <a:spcPts val="0"/>
              </a:spcAft>
              <a:buNone/>
            </a:pPr>
            <a:r>
              <a:rPr b="1" lang="en" sz="1641" u="sng">
                <a:solidFill>
                  <a:srgbClr val="000000"/>
                </a:solidFill>
                <a:latin typeface="Arial"/>
                <a:ea typeface="Arial"/>
                <a:cs typeface="Arial"/>
                <a:sym typeface="Arial"/>
              </a:rPr>
              <a:t>Exploratory Data Analysis (EDA):</a:t>
            </a:r>
            <a:endParaRPr b="1" sz="1641" u="sng">
              <a:solidFill>
                <a:srgbClr val="000000"/>
              </a:solidFill>
              <a:latin typeface="Arial"/>
              <a:ea typeface="Arial"/>
              <a:cs typeface="Arial"/>
              <a:sym typeface="Arial"/>
            </a:endParaRPr>
          </a:p>
          <a:p>
            <a:pPr indent="-332859" lvl="0" marL="457200" rtl="0" algn="l">
              <a:spcBef>
                <a:spcPts val="1200"/>
              </a:spcBef>
              <a:spcAft>
                <a:spcPts val="0"/>
              </a:spcAft>
              <a:buClr>
                <a:srgbClr val="000000"/>
              </a:buClr>
              <a:buSzPts val="1642"/>
              <a:buFont typeface="Arial"/>
              <a:buChar char="●"/>
            </a:pPr>
            <a:r>
              <a:rPr b="1" lang="en" sz="1641">
                <a:solidFill>
                  <a:srgbClr val="000000"/>
                </a:solidFill>
                <a:latin typeface="Arial"/>
                <a:ea typeface="Arial"/>
                <a:cs typeface="Arial"/>
                <a:sym typeface="Arial"/>
              </a:rPr>
              <a:t>Univariate Analysis: </a:t>
            </a:r>
            <a:r>
              <a:rPr lang="en" sz="1641">
                <a:solidFill>
                  <a:srgbClr val="000000"/>
                </a:solidFill>
                <a:latin typeface="Arial"/>
                <a:ea typeface="Arial"/>
                <a:cs typeface="Arial"/>
                <a:sym typeface="Arial"/>
              </a:rPr>
              <a:t>Explored individual features to understand their distributions.</a:t>
            </a:r>
            <a:endParaRPr sz="1641">
              <a:solidFill>
                <a:srgbClr val="000000"/>
              </a:solidFill>
              <a:latin typeface="Arial"/>
              <a:ea typeface="Arial"/>
              <a:cs typeface="Arial"/>
              <a:sym typeface="Arial"/>
            </a:endParaRPr>
          </a:p>
          <a:p>
            <a:pPr indent="-332859" lvl="0" marL="457200" rtl="0" algn="l">
              <a:spcBef>
                <a:spcPts val="0"/>
              </a:spcBef>
              <a:spcAft>
                <a:spcPts val="0"/>
              </a:spcAft>
              <a:buClr>
                <a:srgbClr val="000000"/>
              </a:buClr>
              <a:buSzPts val="1642"/>
              <a:buFont typeface="Arial"/>
              <a:buChar char="●"/>
            </a:pPr>
            <a:r>
              <a:rPr b="1" lang="en" sz="1641">
                <a:solidFill>
                  <a:srgbClr val="000000"/>
                </a:solidFill>
                <a:latin typeface="Arial"/>
                <a:ea typeface="Arial"/>
                <a:cs typeface="Arial"/>
                <a:sym typeface="Arial"/>
              </a:rPr>
              <a:t>Bivariate Analysis: </a:t>
            </a:r>
            <a:r>
              <a:rPr lang="en" sz="1641">
                <a:solidFill>
                  <a:srgbClr val="000000"/>
                </a:solidFill>
                <a:latin typeface="Arial"/>
                <a:ea typeface="Arial"/>
                <a:cs typeface="Arial"/>
                <a:sym typeface="Arial"/>
              </a:rPr>
              <a:t>Investigated relationships between features.</a:t>
            </a:r>
            <a:endParaRPr sz="1641">
              <a:solidFill>
                <a:srgbClr val="000000"/>
              </a:solidFill>
              <a:latin typeface="Arial"/>
              <a:ea typeface="Arial"/>
              <a:cs typeface="Arial"/>
              <a:sym typeface="Arial"/>
            </a:endParaRPr>
          </a:p>
          <a:p>
            <a:pPr indent="0" lvl="0" marL="0" rtl="0" algn="l">
              <a:spcBef>
                <a:spcPts val="1200"/>
              </a:spcBef>
              <a:spcAft>
                <a:spcPts val="0"/>
              </a:spcAft>
              <a:buNone/>
            </a:pPr>
            <a:r>
              <a:rPr lang="en" sz="1641" u="sng">
                <a:solidFill>
                  <a:srgbClr val="000000"/>
                </a:solidFill>
                <a:latin typeface="Arial"/>
                <a:ea typeface="Arial"/>
                <a:cs typeface="Arial"/>
                <a:sym typeface="Arial"/>
              </a:rPr>
              <a:t>Key insights:</a:t>
            </a:r>
            <a:endParaRPr sz="1641" u="sng">
              <a:solidFill>
                <a:srgbClr val="000000"/>
              </a:solidFill>
              <a:latin typeface="Arial"/>
              <a:ea typeface="Arial"/>
              <a:cs typeface="Arial"/>
              <a:sym typeface="Arial"/>
            </a:endParaRPr>
          </a:p>
          <a:p>
            <a:pPr indent="-332859" lvl="0" marL="457200" rtl="0" algn="l">
              <a:spcBef>
                <a:spcPts val="1200"/>
              </a:spcBef>
              <a:spcAft>
                <a:spcPts val="0"/>
              </a:spcAft>
              <a:buClr>
                <a:srgbClr val="000000"/>
              </a:buClr>
              <a:buSzPts val="1642"/>
              <a:buFont typeface="Arial"/>
              <a:buChar char="●"/>
            </a:pPr>
            <a:r>
              <a:rPr b="1" lang="en" sz="1641">
                <a:solidFill>
                  <a:srgbClr val="000000"/>
                </a:solidFill>
                <a:latin typeface="Arial"/>
                <a:ea typeface="Arial"/>
                <a:cs typeface="Arial"/>
                <a:sym typeface="Arial"/>
              </a:rPr>
              <a:t>Age:</a:t>
            </a:r>
            <a:r>
              <a:rPr lang="en" sz="1641">
                <a:solidFill>
                  <a:srgbClr val="000000"/>
                </a:solidFill>
                <a:latin typeface="Arial"/>
                <a:ea typeface="Arial"/>
                <a:cs typeface="Arial"/>
                <a:sym typeface="Arial"/>
              </a:rPr>
              <a:t> Majority of customers fall between 30-40 years.</a:t>
            </a:r>
            <a:endParaRPr sz="1641">
              <a:solidFill>
                <a:srgbClr val="000000"/>
              </a:solidFill>
              <a:latin typeface="Arial"/>
              <a:ea typeface="Arial"/>
              <a:cs typeface="Arial"/>
              <a:sym typeface="Arial"/>
            </a:endParaRPr>
          </a:p>
          <a:p>
            <a:pPr indent="-332859" lvl="0" marL="457200" rtl="0" algn="l">
              <a:spcBef>
                <a:spcPts val="0"/>
              </a:spcBef>
              <a:spcAft>
                <a:spcPts val="0"/>
              </a:spcAft>
              <a:buClr>
                <a:srgbClr val="000000"/>
              </a:buClr>
              <a:buSzPts val="1642"/>
              <a:buFont typeface="Arial"/>
              <a:buChar char="●"/>
            </a:pPr>
            <a:r>
              <a:rPr b="1" lang="en" sz="1641">
                <a:solidFill>
                  <a:srgbClr val="000000"/>
                </a:solidFill>
                <a:latin typeface="Arial"/>
                <a:ea typeface="Arial"/>
                <a:cs typeface="Arial"/>
                <a:sym typeface="Arial"/>
              </a:rPr>
              <a:t>Balance:</a:t>
            </a:r>
            <a:r>
              <a:rPr lang="en" sz="1641">
                <a:solidFill>
                  <a:srgbClr val="000000"/>
                </a:solidFill>
                <a:latin typeface="Arial"/>
                <a:ea typeface="Arial"/>
                <a:cs typeface="Arial"/>
                <a:sym typeface="Arial"/>
              </a:rPr>
              <a:t> Many customers have a balance close to zero.</a:t>
            </a:r>
            <a:endParaRPr sz="1641">
              <a:solidFill>
                <a:srgbClr val="000000"/>
              </a:solidFill>
              <a:latin typeface="Arial"/>
              <a:ea typeface="Arial"/>
              <a:cs typeface="Arial"/>
              <a:sym typeface="Arial"/>
            </a:endParaRPr>
          </a:p>
          <a:p>
            <a:pPr indent="-332859" lvl="0" marL="457200" rtl="0" algn="l">
              <a:spcBef>
                <a:spcPts val="0"/>
              </a:spcBef>
              <a:spcAft>
                <a:spcPts val="0"/>
              </a:spcAft>
              <a:buClr>
                <a:srgbClr val="000000"/>
              </a:buClr>
              <a:buSzPts val="1642"/>
              <a:buFont typeface="Arial"/>
              <a:buChar char="●"/>
            </a:pPr>
            <a:r>
              <a:rPr lang="en" sz="1641">
                <a:solidFill>
                  <a:srgbClr val="000000"/>
                </a:solidFill>
                <a:latin typeface="Arial"/>
                <a:ea typeface="Arial"/>
                <a:cs typeface="Arial"/>
                <a:sym typeface="Arial"/>
              </a:rPr>
              <a:t>Higher churn observed among customers with fewer products.</a:t>
            </a:r>
            <a:endParaRPr sz="1641">
              <a:solidFill>
                <a:srgbClr val="000000"/>
              </a:solidFill>
              <a:latin typeface="Arial"/>
              <a:ea typeface="Arial"/>
              <a:cs typeface="Arial"/>
              <a:sym typeface="Arial"/>
            </a:endParaRPr>
          </a:p>
          <a:p>
            <a:pPr indent="-332859" lvl="0" marL="457200" rtl="0" algn="l">
              <a:spcBef>
                <a:spcPts val="0"/>
              </a:spcBef>
              <a:spcAft>
                <a:spcPts val="0"/>
              </a:spcAft>
              <a:buClr>
                <a:srgbClr val="000000"/>
              </a:buClr>
              <a:buSzPts val="1642"/>
              <a:buFont typeface="Arial"/>
              <a:buChar char="●"/>
            </a:pPr>
            <a:r>
              <a:rPr lang="en" sz="1641">
                <a:solidFill>
                  <a:srgbClr val="000000"/>
                </a:solidFill>
                <a:latin typeface="Arial"/>
                <a:ea typeface="Arial"/>
                <a:cs typeface="Arial"/>
                <a:sym typeface="Arial"/>
              </a:rPr>
              <a:t>Churn rates differ by geography and gender.</a:t>
            </a:r>
            <a:endParaRPr sz="1641">
              <a:solidFill>
                <a:srgbClr val="000000"/>
              </a:solidFill>
              <a:latin typeface="Arial"/>
              <a:ea typeface="Arial"/>
              <a:cs typeface="Arial"/>
              <a:sym typeface="Arial"/>
            </a:endParaRPr>
          </a:p>
          <a:p>
            <a:pPr indent="-332859" lvl="0" marL="457200" rtl="0" algn="l">
              <a:spcBef>
                <a:spcPts val="0"/>
              </a:spcBef>
              <a:spcAft>
                <a:spcPts val="0"/>
              </a:spcAft>
              <a:buClr>
                <a:srgbClr val="000000"/>
              </a:buClr>
              <a:buSzPts val="1642"/>
              <a:buFont typeface="Arial"/>
              <a:buChar char="●"/>
            </a:pPr>
            <a:r>
              <a:rPr lang="en" sz="1641">
                <a:solidFill>
                  <a:srgbClr val="000000"/>
                </a:solidFill>
                <a:latin typeface="Arial"/>
                <a:ea typeface="Arial"/>
                <a:cs typeface="Arial"/>
                <a:sym typeface="Arial"/>
              </a:rPr>
              <a:t>Credit score has a weak correlation with churn.</a:t>
            </a:r>
            <a:endParaRPr sz="1000"/>
          </a:p>
        </p:txBody>
      </p:sp>
      <p:cxnSp>
        <p:nvCxnSpPr>
          <p:cNvPr id="191" name="Google Shape;191;p26"/>
          <p:cNvCxnSpPr/>
          <p:nvPr/>
        </p:nvCxnSpPr>
        <p:spPr>
          <a:xfrm>
            <a:off x="389550" y="1031750"/>
            <a:ext cx="4114800" cy="9000"/>
          </a:xfrm>
          <a:prstGeom prst="straightConnector1">
            <a:avLst/>
          </a:prstGeom>
          <a:noFill/>
          <a:ln cap="flat" cmpd="sng" w="9525">
            <a:solidFill>
              <a:schemeClr val="dk1"/>
            </a:solidFill>
            <a:prstDash val="solid"/>
            <a:round/>
            <a:headEnd len="med" w="med" type="none"/>
            <a:tailEnd len="med" w="med" type="none"/>
          </a:ln>
        </p:spPr>
      </p:cxnSp>
      <p:pic>
        <p:nvPicPr>
          <p:cNvPr descr="a hand holding a magnifying glass in front of a laptop with a graph on it (Provided by Tenor)" id="192" name="Google Shape;192;p26"/>
          <p:cNvPicPr preferRelativeResize="0"/>
          <p:nvPr/>
        </p:nvPicPr>
        <p:blipFill rotWithShape="1">
          <a:blip r:embed="rId3">
            <a:alphaModFix/>
          </a:blip>
          <a:srcRect b="14866" l="0" r="0" t="8698"/>
          <a:stretch/>
        </p:blipFill>
        <p:spPr>
          <a:xfrm>
            <a:off x="5703550" y="0"/>
            <a:ext cx="3345200" cy="191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p:cNvPicPr preferRelativeResize="0"/>
          <p:nvPr/>
        </p:nvPicPr>
        <p:blipFill>
          <a:blip r:embed="rId3">
            <a:alphaModFix/>
          </a:blip>
          <a:stretch>
            <a:fillRect/>
          </a:stretch>
        </p:blipFill>
        <p:spPr>
          <a:xfrm>
            <a:off x="375325" y="152400"/>
            <a:ext cx="7700649" cy="470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Preprocessing</a:t>
            </a:r>
            <a:r>
              <a:rPr lang="en"/>
              <a:t> - AWS SageMaker</a:t>
            </a:r>
            <a:endParaRPr/>
          </a:p>
        </p:txBody>
      </p:sp>
      <p:sp>
        <p:nvSpPr>
          <p:cNvPr id="203" name="Google Shape;203;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1200"/>
              </a:spcBef>
              <a:spcAft>
                <a:spcPts val="0"/>
              </a:spcAft>
              <a:buClr>
                <a:srgbClr val="000000"/>
              </a:buClr>
              <a:buSzPts val="1600"/>
              <a:buFont typeface="Arial"/>
              <a:buChar char="●"/>
            </a:pPr>
            <a:r>
              <a:rPr b="1" lang="en" sz="1600">
                <a:solidFill>
                  <a:srgbClr val="000000"/>
                </a:solidFill>
                <a:latin typeface="Arial"/>
                <a:ea typeface="Arial"/>
                <a:cs typeface="Arial"/>
                <a:sym typeface="Arial"/>
              </a:rPr>
              <a:t>Domain Creation: </a:t>
            </a:r>
            <a:r>
              <a:rPr lang="en" sz="1600">
                <a:solidFill>
                  <a:srgbClr val="000000"/>
                </a:solidFill>
                <a:latin typeface="Arial"/>
                <a:ea typeface="Arial"/>
                <a:cs typeface="Arial"/>
                <a:sym typeface="Arial"/>
              </a:rPr>
              <a:t>Set up a SageMaker domain to facilitate data preprocessing and feature engineering tasks.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SzPts val="1600"/>
              <a:buChar char="●"/>
            </a:pPr>
            <a:r>
              <a:rPr b="1" lang="en" sz="1600">
                <a:solidFill>
                  <a:srgbClr val="000000"/>
                </a:solidFill>
                <a:latin typeface="Arial"/>
                <a:ea typeface="Arial"/>
                <a:cs typeface="Arial"/>
                <a:sym typeface="Arial"/>
              </a:rPr>
              <a:t>Data Import: </a:t>
            </a:r>
            <a:r>
              <a:rPr lang="en" sz="1600">
                <a:solidFill>
                  <a:srgbClr val="000000"/>
                </a:solidFill>
                <a:latin typeface="Arial"/>
                <a:ea typeface="Arial"/>
                <a:cs typeface="Arial"/>
                <a:sym typeface="Arial"/>
              </a:rPr>
              <a:t>Imported </a:t>
            </a:r>
            <a:r>
              <a:rPr b="1" lang="en" sz="1600">
                <a:solidFill>
                  <a:srgbClr val="188038"/>
                </a:solidFill>
                <a:latin typeface="Roboto Mono"/>
                <a:ea typeface="Roboto Mono"/>
                <a:cs typeface="Roboto Mono"/>
                <a:sym typeface="Roboto Mono"/>
              </a:rPr>
              <a:t>churn_modelling.csv</a:t>
            </a:r>
            <a:r>
              <a:rPr lang="en" sz="1600">
                <a:solidFill>
                  <a:srgbClr val="000000"/>
                </a:solidFill>
                <a:latin typeface="Arial"/>
                <a:ea typeface="Arial"/>
                <a:cs typeface="Arial"/>
                <a:sym typeface="Arial"/>
              </a:rPr>
              <a:t> dataset from </a:t>
            </a:r>
            <a:r>
              <a:rPr b="1" lang="en" sz="1600">
                <a:solidFill>
                  <a:srgbClr val="000000"/>
                </a:solidFill>
                <a:latin typeface="Arial"/>
                <a:ea typeface="Arial"/>
                <a:cs typeface="Arial"/>
                <a:sym typeface="Arial"/>
              </a:rPr>
              <a:t>S3</a:t>
            </a:r>
            <a:r>
              <a:rPr lang="en" sz="1600">
                <a:solidFill>
                  <a:srgbClr val="000000"/>
                </a:solidFill>
                <a:latin typeface="Arial"/>
                <a:ea typeface="Arial"/>
                <a:cs typeface="Arial"/>
                <a:sym typeface="Arial"/>
              </a:rPr>
              <a:t> -&gt; SageMaker Canvas.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Encoding Categorical Variables: </a:t>
            </a:r>
            <a:r>
              <a:rPr lang="en" sz="1600">
                <a:solidFill>
                  <a:srgbClr val="000000"/>
                </a:solidFill>
                <a:latin typeface="Arial"/>
                <a:ea typeface="Arial"/>
                <a:cs typeface="Arial"/>
                <a:sym typeface="Arial"/>
              </a:rPr>
              <a:t>Converted non-numeric data into machine-readable formats.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Feature Engineering: </a:t>
            </a:r>
            <a:r>
              <a:rPr lang="en" sz="1600">
                <a:solidFill>
                  <a:srgbClr val="000000"/>
                </a:solidFill>
                <a:latin typeface="Arial"/>
                <a:ea typeface="Arial"/>
                <a:cs typeface="Arial"/>
                <a:sym typeface="Arial"/>
              </a:rPr>
              <a:t>Created new meaningful features from the raw data</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Data Export for Model Development: </a:t>
            </a:r>
            <a:r>
              <a:rPr lang="en" sz="1600">
                <a:solidFill>
                  <a:srgbClr val="000000"/>
                </a:solidFill>
                <a:latin typeface="Arial"/>
                <a:ea typeface="Arial"/>
                <a:cs typeface="Arial"/>
                <a:sym typeface="Arial"/>
              </a:rPr>
              <a:t>The preprocessed dataset, including engineered features, was exported back to the </a:t>
            </a:r>
            <a:r>
              <a:rPr b="1" lang="en" sz="1600">
                <a:solidFill>
                  <a:srgbClr val="000000"/>
                </a:solidFill>
                <a:latin typeface="Arial"/>
                <a:ea typeface="Arial"/>
                <a:cs typeface="Arial"/>
                <a:sym typeface="Arial"/>
              </a:rPr>
              <a:t>S3 bucket</a:t>
            </a:r>
            <a:r>
              <a:rPr lang="en" sz="1600">
                <a:solidFill>
                  <a:srgbClr val="000000"/>
                </a:solidFill>
                <a:latin typeface="Arial"/>
                <a:ea typeface="Arial"/>
                <a:cs typeface="Arial"/>
                <a:sym typeface="Arial"/>
              </a:rPr>
              <a:t>.</a:t>
            </a:r>
            <a:endParaRPr sz="1600"/>
          </a:p>
        </p:txBody>
      </p:sp>
      <p:cxnSp>
        <p:nvCxnSpPr>
          <p:cNvPr id="204" name="Google Shape;204;p28"/>
          <p:cNvCxnSpPr/>
          <p:nvPr/>
        </p:nvCxnSpPr>
        <p:spPr>
          <a:xfrm flipH="1" rot="10800000">
            <a:off x="399700" y="999275"/>
            <a:ext cx="6868500" cy="21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Creation - AWS SageMaker</a:t>
            </a:r>
            <a:endParaRPr/>
          </a:p>
        </p:txBody>
      </p:sp>
      <p:pic>
        <p:nvPicPr>
          <p:cNvPr id="210" name="Google Shape;210;p29"/>
          <p:cNvPicPr preferRelativeResize="0"/>
          <p:nvPr/>
        </p:nvPicPr>
        <p:blipFill>
          <a:blip r:embed="rId3">
            <a:alphaModFix/>
          </a:blip>
          <a:stretch>
            <a:fillRect/>
          </a:stretch>
        </p:blipFill>
        <p:spPr>
          <a:xfrm>
            <a:off x="5014975" y="959650"/>
            <a:ext cx="3753672" cy="3820902"/>
          </a:xfrm>
          <a:prstGeom prst="rect">
            <a:avLst/>
          </a:prstGeom>
          <a:noFill/>
          <a:ln>
            <a:noFill/>
          </a:ln>
        </p:spPr>
      </p:pic>
      <p:pic>
        <p:nvPicPr>
          <p:cNvPr id="211" name="Google Shape;211;p29"/>
          <p:cNvPicPr preferRelativeResize="0"/>
          <p:nvPr/>
        </p:nvPicPr>
        <p:blipFill>
          <a:blip r:embed="rId4">
            <a:alphaModFix/>
          </a:blip>
          <a:stretch>
            <a:fillRect/>
          </a:stretch>
        </p:blipFill>
        <p:spPr>
          <a:xfrm>
            <a:off x="510775" y="1272688"/>
            <a:ext cx="4167727" cy="25981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p:nvPr/>
        </p:nvSpPr>
        <p:spPr>
          <a:xfrm>
            <a:off x="4458500" y="1307150"/>
            <a:ext cx="4326900" cy="20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7" name="Google Shape;217;p30"/>
          <p:cNvSpPr/>
          <p:nvPr/>
        </p:nvSpPr>
        <p:spPr>
          <a:xfrm>
            <a:off x="597850" y="1195700"/>
            <a:ext cx="3050100" cy="372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8" name="Google Shape;218;p30"/>
          <p:cNvSpPr/>
          <p:nvPr/>
        </p:nvSpPr>
        <p:spPr>
          <a:xfrm>
            <a:off x="131725" y="172250"/>
            <a:ext cx="8927100" cy="9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19" name="Google Shape;219;p30" title="Screenshot 2024-11-13 132900.png"/>
          <p:cNvPicPr preferRelativeResize="0"/>
          <p:nvPr/>
        </p:nvPicPr>
        <p:blipFill rotWithShape="1">
          <a:blip r:embed="rId3">
            <a:alphaModFix/>
          </a:blip>
          <a:srcRect b="9648" l="0" r="0" t="52350"/>
          <a:stretch/>
        </p:blipFill>
        <p:spPr>
          <a:xfrm>
            <a:off x="152400" y="217874"/>
            <a:ext cx="8839199" cy="879225"/>
          </a:xfrm>
          <a:prstGeom prst="rect">
            <a:avLst/>
          </a:prstGeom>
          <a:noFill/>
          <a:ln>
            <a:noFill/>
          </a:ln>
        </p:spPr>
      </p:pic>
      <p:pic>
        <p:nvPicPr>
          <p:cNvPr id="220" name="Google Shape;220;p30" title="Screenshot 2024-11-13 131808.png"/>
          <p:cNvPicPr preferRelativeResize="0"/>
          <p:nvPr/>
        </p:nvPicPr>
        <p:blipFill>
          <a:blip r:embed="rId4">
            <a:alphaModFix/>
          </a:blip>
          <a:stretch>
            <a:fillRect/>
          </a:stretch>
        </p:blipFill>
        <p:spPr>
          <a:xfrm>
            <a:off x="685425" y="1244100"/>
            <a:ext cx="2891524" cy="3629549"/>
          </a:xfrm>
          <a:prstGeom prst="rect">
            <a:avLst/>
          </a:prstGeom>
          <a:noFill/>
          <a:ln>
            <a:noFill/>
          </a:ln>
        </p:spPr>
      </p:pic>
      <p:pic>
        <p:nvPicPr>
          <p:cNvPr id="221" name="Google Shape;221;p30" title="Screenshot 2024-11-26 144147.png"/>
          <p:cNvPicPr preferRelativeResize="0"/>
          <p:nvPr/>
        </p:nvPicPr>
        <p:blipFill>
          <a:blip r:embed="rId5">
            <a:alphaModFix/>
          </a:blip>
          <a:stretch>
            <a:fillRect/>
          </a:stretch>
        </p:blipFill>
        <p:spPr>
          <a:xfrm>
            <a:off x="4572000" y="1406113"/>
            <a:ext cx="3517350" cy="681925"/>
          </a:xfrm>
          <a:prstGeom prst="rect">
            <a:avLst/>
          </a:prstGeom>
          <a:noFill/>
          <a:ln>
            <a:noFill/>
          </a:ln>
        </p:spPr>
      </p:pic>
      <p:pic>
        <p:nvPicPr>
          <p:cNvPr id="222" name="Google Shape;222;p30" title="Screenshot 2024-11-26 144201.png"/>
          <p:cNvPicPr preferRelativeResize="0"/>
          <p:nvPr/>
        </p:nvPicPr>
        <p:blipFill>
          <a:blip r:embed="rId6">
            <a:alphaModFix/>
          </a:blip>
          <a:stretch>
            <a:fillRect/>
          </a:stretch>
        </p:blipFill>
        <p:spPr>
          <a:xfrm>
            <a:off x="5100350" y="2156681"/>
            <a:ext cx="2773300" cy="632037"/>
          </a:xfrm>
          <a:prstGeom prst="rect">
            <a:avLst/>
          </a:prstGeom>
          <a:noFill/>
          <a:ln>
            <a:noFill/>
          </a:ln>
        </p:spPr>
      </p:pic>
      <p:pic>
        <p:nvPicPr>
          <p:cNvPr id="223" name="Google Shape;223;p30" title="Screenshot 2024-11-26 144210.png"/>
          <p:cNvPicPr preferRelativeResize="0"/>
          <p:nvPr/>
        </p:nvPicPr>
        <p:blipFill>
          <a:blip r:embed="rId7">
            <a:alphaModFix/>
          </a:blip>
          <a:stretch>
            <a:fillRect/>
          </a:stretch>
        </p:blipFill>
        <p:spPr>
          <a:xfrm>
            <a:off x="4572000" y="2857344"/>
            <a:ext cx="4113149" cy="440050"/>
          </a:xfrm>
          <a:prstGeom prst="rect">
            <a:avLst/>
          </a:prstGeom>
          <a:noFill/>
          <a:ln>
            <a:noFill/>
          </a:ln>
        </p:spPr>
      </p:pic>
      <p:sp>
        <p:nvSpPr>
          <p:cNvPr id="224" name="Google Shape;224;p30"/>
          <p:cNvSpPr txBox="1"/>
          <p:nvPr/>
        </p:nvSpPr>
        <p:spPr>
          <a:xfrm>
            <a:off x="4813175" y="3404750"/>
            <a:ext cx="37188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Featuring Engineering Code Block</a:t>
            </a:r>
            <a:endParaRPr sz="12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 - AWS Sagemaker</a:t>
            </a:r>
            <a:endParaRPr/>
          </a:p>
        </p:txBody>
      </p:sp>
      <p:sp>
        <p:nvSpPr>
          <p:cNvPr id="230" name="Google Shape;230;p31"/>
          <p:cNvSpPr txBox="1"/>
          <p:nvPr>
            <p:ph idx="1" type="body"/>
          </p:nvPr>
        </p:nvSpPr>
        <p:spPr>
          <a:xfrm>
            <a:off x="311700" y="1022750"/>
            <a:ext cx="6555900" cy="373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Algorithms tested:</a:t>
            </a:r>
            <a:endParaRPr b="1"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Logistic Regression</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Support Vector Machine (SVM)</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Decision Tree</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Random Forest</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K-Nearest Neighbors (KNN)</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F1 score as evaluation metric</a:t>
            </a:r>
            <a:endParaRPr b="1"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Highly </a:t>
            </a:r>
            <a:r>
              <a:rPr lang="en" sz="1600">
                <a:solidFill>
                  <a:srgbClr val="000000"/>
                </a:solidFill>
                <a:latin typeface="Arial"/>
                <a:ea typeface="Arial"/>
                <a:cs typeface="Arial"/>
                <a:sym typeface="Arial"/>
              </a:rPr>
              <a:t>imbalanced</a:t>
            </a:r>
            <a:r>
              <a:rPr lang="en" sz="1600">
                <a:solidFill>
                  <a:srgbClr val="000000"/>
                </a:solidFill>
                <a:latin typeface="Arial"/>
                <a:ea typeface="Arial"/>
                <a:cs typeface="Arial"/>
                <a:sym typeface="Arial"/>
              </a:rPr>
              <a:t> dataset</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Customers retained (0): 7963 | Customers exited (1): </a:t>
            </a:r>
            <a:r>
              <a:rPr lang="en" sz="1600">
                <a:solidFill>
                  <a:srgbClr val="000000"/>
                </a:solidFill>
                <a:latin typeface="Arial"/>
                <a:ea typeface="Arial"/>
                <a:cs typeface="Arial"/>
                <a:sym typeface="Arial"/>
              </a:rPr>
              <a:t>2037</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Balances minimizing both false positives and false negatives</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Combines precision and recall</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Commonly used for evaluating binary/multi-class classification</a:t>
            </a:r>
            <a:endParaRPr sz="1600">
              <a:solidFill>
                <a:srgbClr val="000000"/>
              </a:solidFill>
              <a:latin typeface="Arial"/>
              <a:ea typeface="Arial"/>
              <a:cs typeface="Arial"/>
              <a:sym typeface="Arial"/>
            </a:endParaRPr>
          </a:p>
        </p:txBody>
      </p:sp>
      <p:cxnSp>
        <p:nvCxnSpPr>
          <p:cNvPr id="231" name="Google Shape;231;p31"/>
          <p:cNvCxnSpPr/>
          <p:nvPr/>
        </p:nvCxnSpPr>
        <p:spPr>
          <a:xfrm>
            <a:off x="399700" y="942775"/>
            <a:ext cx="596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a:blip r:embed="rId3">
            <a:alphaModFix/>
          </a:blip>
          <a:stretch>
            <a:fillRect/>
          </a:stretch>
        </p:blipFill>
        <p:spPr>
          <a:xfrm>
            <a:off x="6089925" y="507800"/>
            <a:ext cx="2901675" cy="3127800"/>
          </a:xfrm>
          <a:prstGeom prst="rect">
            <a:avLst/>
          </a:prstGeom>
          <a:noFill/>
          <a:ln>
            <a:noFill/>
          </a:ln>
        </p:spPr>
      </p:pic>
      <p:sp>
        <p:nvSpPr>
          <p:cNvPr id="95" name="Google Shape;95;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96" name="Google Shape;96;p14"/>
          <p:cNvSpPr txBox="1"/>
          <p:nvPr>
            <p:ph idx="1" type="body"/>
          </p:nvPr>
        </p:nvSpPr>
        <p:spPr>
          <a:xfrm>
            <a:off x="525900" y="1293750"/>
            <a:ext cx="5847900" cy="31278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Customer churn prediction is critical for improving customer retention and business profitability.</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use machine learning models to analyze customer behavior and predict churn risk.</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project leverages AWS services for data processing, model training, prediction and visualization.</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cxnSp>
        <p:nvCxnSpPr>
          <p:cNvPr id="97" name="Google Shape;97;p14"/>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a:t>
            </a:r>
            <a:r>
              <a:rPr lang="en"/>
              <a:t> - AWS Sagermaker (cont.)</a:t>
            </a:r>
            <a:endParaRPr/>
          </a:p>
        </p:txBody>
      </p:sp>
      <p:sp>
        <p:nvSpPr>
          <p:cNvPr id="237" name="Google Shape;237;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Workflow</a:t>
            </a:r>
            <a:endParaRPr b="1"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First: split dataset with 10k instances into 90% train, 10% test</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Second: split train set into 80% train and 20% validation</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Train: 7200 | Validation: 1800 | Test: 1000</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Used the “stratify” parameter in train_test_split() to ensure equal balance of 0 and 1 labels in y_train, y_val, and y_test</a:t>
            </a:r>
            <a:endParaRPr sz="1600">
              <a:solidFill>
                <a:srgbClr val="000000"/>
              </a:solidFill>
              <a:latin typeface="Arial"/>
              <a:ea typeface="Arial"/>
              <a:cs typeface="Arial"/>
              <a:sym typeface="Arial"/>
            </a:endParaRPr>
          </a:p>
        </p:txBody>
      </p:sp>
      <p:cxnSp>
        <p:nvCxnSpPr>
          <p:cNvPr id="238" name="Google Shape;238;p32"/>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pic>
        <p:nvPicPr>
          <p:cNvPr id="239" name="Google Shape;239;p32"/>
          <p:cNvPicPr preferRelativeResize="0"/>
          <p:nvPr/>
        </p:nvPicPr>
        <p:blipFill rotWithShape="1">
          <a:blip r:embed="rId3">
            <a:alphaModFix/>
          </a:blip>
          <a:srcRect b="39492" l="0" r="0" t="9600"/>
          <a:stretch/>
        </p:blipFill>
        <p:spPr>
          <a:xfrm>
            <a:off x="399700" y="3222275"/>
            <a:ext cx="5524500" cy="1580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a:t>
            </a:r>
            <a:r>
              <a:rPr lang="en"/>
              <a:t> - AWS Sagermaker (cont.)</a:t>
            </a:r>
            <a:endParaRPr/>
          </a:p>
        </p:txBody>
      </p:sp>
      <p:cxnSp>
        <p:nvCxnSpPr>
          <p:cNvPr id="245" name="Google Shape;245;p33"/>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sp>
        <p:nvSpPr>
          <p:cNvPr id="246" name="Google Shape;246;p33"/>
          <p:cNvSpPr txBox="1"/>
          <p:nvPr>
            <p:ph idx="1" type="body"/>
          </p:nvPr>
        </p:nvSpPr>
        <p:spPr>
          <a:xfrm>
            <a:off x="399700" y="1163150"/>
            <a:ext cx="5809200" cy="132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Initialized AWS Sagemaker Notebook Instance</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Connect to folder containing preprocessed data within our S3 bucket</a:t>
            </a:r>
            <a:endParaRPr sz="1600">
              <a:solidFill>
                <a:srgbClr val="000000"/>
              </a:solidFill>
              <a:latin typeface="Arial"/>
              <a:ea typeface="Arial"/>
              <a:cs typeface="Arial"/>
              <a:sym typeface="Arial"/>
            </a:endParaRPr>
          </a:p>
        </p:txBody>
      </p:sp>
      <p:pic>
        <p:nvPicPr>
          <p:cNvPr id="247" name="Google Shape;247;p33"/>
          <p:cNvPicPr preferRelativeResize="0"/>
          <p:nvPr/>
        </p:nvPicPr>
        <p:blipFill>
          <a:blip r:embed="rId3">
            <a:alphaModFix/>
          </a:blip>
          <a:stretch>
            <a:fillRect/>
          </a:stretch>
        </p:blipFill>
        <p:spPr>
          <a:xfrm>
            <a:off x="523075" y="2484350"/>
            <a:ext cx="6102726" cy="153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 - AWS Sagermaker (cont.)</a:t>
            </a:r>
            <a:endParaRPr/>
          </a:p>
        </p:txBody>
      </p:sp>
      <p:cxnSp>
        <p:nvCxnSpPr>
          <p:cNvPr id="253" name="Google Shape;253;p34"/>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sp>
        <p:nvSpPr>
          <p:cNvPr id="254" name="Google Shape;254;p34"/>
          <p:cNvSpPr txBox="1"/>
          <p:nvPr>
            <p:ph idx="1" type="body"/>
          </p:nvPr>
        </p:nvSpPr>
        <p:spPr>
          <a:xfrm>
            <a:off x="508675" y="1233213"/>
            <a:ext cx="3974100" cy="523200"/>
          </a:xfrm>
          <a:prstGeom prst="rect">
            <a:avLst/>
          </a:prstGeom>
        </p:spPr>
        <p:txBody>
          <a:bodyPr anchorCtr="0" anchor="t" bIns="91425" lIns="91425" spcFirstLastPara="1" rIns="91425" wrap="square" tIns="91425">
            <a:noAutofit/>
          </a:bodyPr>
          <a:lstStyle/>
          <a:p>
            <a:pPr indent="-332105" lvl="0" marL="457200" rtl="0" algn="l">
              <a:spcBef>
                <a:spcPts val="0"/>
              </a:spcBef>
              <a:spcAft>
                <a:spcPts val="0"/>
              </a:spcAft>
              <a:buClr>
                <a:srgbClr val="000000"/>
              </a:buClr>
              <a:buSzPts val="1630"/>
              <a:buFont typeface="Arial"/>
              <a:buChar char="●"/>
            </a:pPr>
            <a:r>
              <a:rPr lang="en" sz="1629">
                <a:solidFill>
                  <a:srgbClr val="000000"/>
                </a:solidFill>
                <a:latin typeface="Arial"/>
                <a:ea typeface="Arial"/>
                <a:cs typeface="Arial"/>
                <a:sym typeface="Arial"/>
              </a:rPr>
              <a:t>Putting the data into a dataframe</a:t>
            </a:r>
            <a:endParaRPr sz="1629">
              <a:solidFill>
                <a:srgbClr val="000000"/>
              </a:solidFill>
              <a:latin typeface="Arial"/>
              <a:ea typeface="Arial"/>
              <a:cs typeface="Arial"/>
              <a:sym typeface="Arial"/>
            </a:endParaRPr>
          </a:p>
        </p:txBody>
      </p:sp>
      <p:pic>
        <p:nvPicPr>
          <p:cNvPr id="255" name="Google Shape;255;p34"/>
          <p:cNvPicPr preferRelativeResize="0"/>
          <p:nvPr/>
        </p:nvPicPr>
        <p:blipFill>
          <a:blip r:embed="rId3">
            <a:alphaModFix/>
          </a:blip>
          <a:stretch>
            <a:fillRect/>
          </a:stretch>
        </p:blipFill>
        <p:spPr>
          <a:xfrm>
            <a:off x="653450" y="1971825"/>
            <a:ext cx="7972173" cy="1868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a:t>
            </a:r>
            <a:r>
              <a:rPr lang="en"/>
              <a:t> - AWS Sagermaker </a:t>
            </a:r>
            <a:endParaRPr/>
          </a:p>
          <a:p>
            <a:pPr indent="0" lvl="0" marL="0" rtl="0" algn="l">
              <a:spcBef>
                <a:spcPts val="0"/>
              </a:spcBef>
              <a:spcAft>
                <a:spcPts val="0"/>
              </a:spcAft>
              <a:buNone/>
            </a:pPr>
            <a:r>
              <a:t/>
            </a:r>
            <a:endParaRPr/>
          </a:p>
        </p:txBody>
      </p:sp>
      <p:sp>
        <p:nvSpPr>
          <p:cNvPr id="261" name="Google Shape;261;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 sz="1600">
                <a:solidFill>
                  <a:srgbClr val="000000"/>
                </a:solidFill>
              </a:rPr>
              <a:t>Rest of the process was identical to using Jupyter/Colab</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Results for the validation set are as follows:</a:t>
            </a:r>
            <a:endParaRPr sz="1600">
              <a:solidFill>
                <a:srgbClr val="000000"/>
              </a:solidFill>
            </a:endParaRPr>
          </a:p>
          <a:p>
            <a:pPr indent="0" lvl="0" marL="0" rtl="0" algn="l">
              <a:spcBef>
                <a:spcPts val="1200"/>
              </a:spcBef>
              <a:spcAft>
                <a:spcPts val="1200"/>
              </a:spcAft>
              <a:buNone/>
            </a:pPr>
            <a:r>
              <a:t/>
            </a:r>
            <a:endParaRPr>
              <a:solidFill>
                <a:srgbClr val="FF0000"/>
              </a:solidFill>
            </a:endParaRPr>
          </a:p>
        </p:txBody>
      </p:sp>
      <p:graphicFrame>
        <p:nvGraphicFramePr>
          <p:cNvPr id="262" name="Google Shape;262;p35"/>
          <p:cNvGraphicFramePr/>
          <p:nvPr/>
        </p:nvGraphicFramePr>
        <p:xfrm>
          <a:off x="627025" y="2244700"/>
          <a:ext cx="3000000" cy="3000000"/>
        </p:xfrm>
        <a:graphic>
          <a:graphicData uri="http://schemas.openxmlformats.org/drawingml/2006/table">
            <a:tbl>
              <a:tblPr>
                <a:noFill/>
                <a:tableStyleId>{E7E421F2-5238-4564-9328-DC0FE2672876}</a:tableStyleId>
              </a:tblPr>
              <a:tblGrid>
                <a:gridCol w="2971800"/>
                <a:gridCol w="2971800"/>
              </a:tblGrid>
              <a:tr h="12700">
                <a:tc>
                  <a:txBody>
                    <a:bodyPr/>
                    <a:lstStyle/>
                    <a:p>
                      <a:pPr indent="0" lvl="0" marL="0" rtl="0" algn="just">
                        <a:spcBef>
                          <a:spcPts val="0"/>
                        </a:spcBef>
                        <a:spcAft>
                          <a:spcPts val="0"/>
                        </a:spcAft>
                        <a:buNone/>
                      </a:pPr>
                      <a:r>
                        <a:rPr lang="en" sz="1200">
                          <a:solidFill>
                            <a:srgbClr val="FFFFFF"/>
                          </a:solidFill>
                        </a:rPr>
                        <a:t>Algorithm</a:t>
                      </a:r>
                      <a:endParaRPr sz="1200">
                        <a:solidFill>
                          <a:srgbClr val="FFFFFF"/>
                        </a:solidFill>
                      </a:endParaRPr>
                    </a:p>
                  </a:txBody>
                  <a:tcPr marT="63500" marB="63500" marR="63500" marL="63500">
                    <a:solidFill>
                      <a:srgbClr val="0B5394"/>
                    </a:solidFill>
                  </a:tcPr>
                </a:tc>
                <a:tc>
                  <a:txBody>
                    <a:bodyPr/>
                    <a:lstStyle/>
                    <a:p>
                      <a:pPr indent="0" lvl="0" marL="0" rtl="0" algn="just">
                        <a:spcBef>
                          <a:spcPts val="0"/>
                        </a:spcBef>
                        <a:spcAft>
                          <a:spcPts val="0"/>
                        </a:spcAft>
                        <a:buNone/>
                      </a:pPr>
                      <a:r>
                        <a:rPr lang="en" sz="1200">
                          <a:solidFill>
                            <a:srgbClr val="FFFFFF"/>
                          </a:solidFill>
                        </a:rPr>
                        <a:t>F1 Score</a:t>
                      </a:r>
                      <a:endParaRPr sz="1200">
                        <a:solidFill>
                          <a:srgbClr val="FFFFFF"/>
                        </a:solidFill>
                      </a:endParaRPr>
                    </a:p>
                  </a:txBody>
                  <a:tcPr marT="63500" marB="63500" marR="63500" marL="63500">
                    <a:solidFill>
                      <a:srgbClr val="0B5394"/>
                    </a:solidFill>
                  </a:tcPr>
                </a:tc>
              </a:tr>
              <a:tr h="12700">
                <a:tc>
                  <a:txBody>
                    <a:bodyPr/>
                    <a:lstStyle/>
                    <a:p>
                      <a:pPr indent="0" lvl="0" marL="0" rtl="0" algn="just">
                        <a:spcBef>
                          <a:spcPts val="0"/>
                        </a:spcBef>
                        <a:spcAft>
                          <a:spcPts val="0"/>
                        </a:spcAft>
                        <a:buNone/>
                      </a:pPr>
                      <a:r>
                        <a:rPr lang="en" sz="1200"/>
                        <a:t>Logistic Regression</a:t>
                      </a:r>
                      <a:endParaRPr sz="1200"/>
                    </a:p>
                  </a:txBody>
                  <a:tcPr marT="63500" marB="63500" marR="63500" marL="63500">
                    <a:solidFill>
                      <a:srgbClr val="CFE2F3"/>
                    </a:solidFill>
                  </a:tcPr>
                </a:tc>
                <a:tc>
                  <a:txBody>
                    <a:bodyPr/>
                    <a:lstStyle/>
                    <a:p>
                      <a:pPr indent="0" lvl="0" marL="0" rtl="0" algn="just">
                        <a:spcBef>
                          <a:spcPts val="0"/>
                        </a:spcBef>
                        <a:spcAft>
                          <a:spcPts val="0"/>
                        </a:spcAft>
                        <a:buNone/>
                      </a:pPr>
                      <a:r>
                        <a:rPr lang="en" sz="1200"/>
                        <a:t>0.76 </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SVM</a:t>
                      </a:r>
                      <a:endParaRPr sz="1200"/>
                    </a:p>
                  </a:txBody>
                  <a:tcPr marT="63500" marB="63500" marR="63500" marL="63500">
                    <a:solidFill>
                      <a:srgbClr val="CFE2F3"/>
                    </a:solidFill>
                  </a:tcPr>
                </a:tc>
                <a:tc>
                  <a:txBody>
                    <a:bodyPr/>
                    <a:lstStyle/>
                    <a:p>
                      <a:pPr indent="0" lvl="0" marL="0" rtl="0" algn="just">
                        <a:spcBef>
                          <a:spcPts val="0"/>
                        </a:spcBef>
                        <a:spcAft>
                          <a:spcPts val="0"/>
                        </a:spcAft>
                        <a:buNone/>
                      </a:pPr>
                      <a:r>
                        <a:rPr lang="en" sz="1200"/>
                        <a:t>0.82 </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KNN</a:t>
                      </a:r>
                      <a:endParaRPr sz="1200"/>
                    </a:p>
                  </a:txBody>
                  <a:tcPr marT="63500" marB="63500" marR="63500" marL="63500">
                    <a:solidFill>
                      <a:srgbClr val="CFE2F3"/>
                    </a:solidFill>
                  </a:tcPr>
                </a:tc>
                <a:tc>
                  <a:txBody>
                    <a:bodyPr/>
                    <a:lstStyle/>
                    <a:p>
                      <a:pPr indent="0" lvl="0" marL="0" rtl="0" algn="just">
                        <a:spcBef>
                          <a:spcPts val="0"/>
                        </a:spcBef>
                        <a:spcAft>
                          <a:spcPts val="0"/>
                        </a:spcAft>
                        <a:buNone/>
                      </a:pPr>
                      <a:r>
                        <a:rPr lang="en" sz="1200"/>
                        <a:t>0.78 </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Decision Tree</a:t>
                      </a:r>
                      <a:endParaRPr sz="1200"/>
                    </a:p>
                  </a:txBody>
                  <a:tcPr marT="63500" marB="63500" marR="63500" marL="63500">
                    <a:solidFill>
                      <a:srgbClr val="CFE2F3"/>
                    </a:solidFill>
                  </a:tcPr>
                </a:tc>
                <a:tc>
                  <a:txBody>
                    <a:bodyPr/>
                    <a:lstStyle/>
                    <a:p>
                      <a:pPr indent="0" lvl="0" marL="0" rtl="0" algn="just">
                        <a:spcBef>
                          <a:spcPts val="0"/>
                        </a:spcBef>
                        <a:spcAft>
                          <a:spcPts val="0"/>
                        </a:spcAft>
                        <a:buNone/>
                      </a:pPr>
                      <a:r>
                        <a:rPr lang="en" sz="1200"/>
                        <a:t>0.82 </a:t>
                      </a:r>
                      <a:endParaRPr sz="1200"/>
                    </a:p>
                  </a:txBody>
                  <a:tcPr marT="63500" marB="63500" marR="63500" marL="63500">
                    <a:solidFill>
                      <a:srgbClr val="CFE2F3"/>
                    </a:solidFill>
                  </a:tcPr>
                </a:tc>
              </a:tr>
              <a:tr h="12700">
                <a:tc>
                  <a:txBody>
                    <a:bodyPr/>
                    <a:lstStyle/>
                    <a:p>
                      <a:pPr indent="0" lvl="0" marL="0" rtl="0" algn="just">
                        <a:spcBef>
                          <a:spcPts val="0"/>
                        </a:spcBef>
                        <a:spcAft>
                          <a:spcPts val="0"/>
                        </a:spcAft>
                        <a:buNone/>
                      </a:pPr>
                      <a:r>
                        <a:rPr lang="en" sz="1200"/>
                        <a:t>Random Forest</a:t>
                      </a:r>
                      <a:endParaRPr sz="1200"/>
                    </a:p>
                  </a:txBody>
                  <a:tcPr marT="63500" marB="63500" marR="63500" marL="63500">
                    <a:solidFill>
                      <a:srgbClr val="CFE2F3"/>
                    </a:solidFill>
                  </a:tcPr>
                </a:tc>
                <a:tc>
                  <a:txBody>
                    <a:bodyPr/>
                    <a:lstStyle/>
                    <a:p>
                      <a:pPr indent="0" lvl="0" marL="0" rtl="0" algn="just">
                        <a:spcBef>
                          <a:spcPts val="0"/>
                        </a:spcBef>
                        <a:spcAft>
                          <a:spcPts val="0"/>
                        </a:spcAft>
                        <a:buNone/>
                      </a:pPr>
                      <a:r>
                        <a:rPr lang="en" sz="1200"/>
                        <a:t>0.83 </a:t>
                      </a:r>
                      <a:endParaRPr sz="1200"/>
                    </a:p>
                  </a:txBody>
                  <a:tcPr marT="63500" marB="63500" marR="63500" marL="63500">
                    <a:solidFill>
                      <a:srgbClr val="CFE2F3"/>
                    </a:solidFill>
                  </a:tcPr>
                </a:tc>
              </a:tr>
            </a:tbl>
          </a:graphicData>
        </a:graphic>
      </p:graphicFrame>
      <p:cxnSp>
        <p:nvCxnSpPr>
          <p:cNvPr id="263" name="Google Shape;263;p35"/>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Modeling</a:t>
            </a:r>
            <a:r>
              <a:rPr lang="en"/>
              <a:t> - AWS Sagermaker (cont.)</a:t>
            </a:r>
            <a:endParaRPr/>
          </a:p>
          <a:p>
            <a:pPr indent="0" lvl="0" marL="0" rtl="0" algn="l">
              <a:spcBef>
                <a:spcPts val="0"/>
              </a:spcBef>
              <a:spcAft>
                <a:spcPts val="0"/>
              </a:spcAft>
              <a:buNone/>
            </a:pPr>
            <a:r>
              <a:t/>
            </a:r>
            <a:endParaRPr/>
          </a:p>
        </p:txBody>
      </p:sp>
      <p:sp>
        <p:nvSpPr>
          <p:cNvPr id="269" name="Google Shape;269;p36"/>
          <p:cNvSpPr txBox="1"/>
          <p:nvPr>
            <p:ph idx="1" type="body"/>
          </p:nvPr>
        </p:nvSpPr>
        <p:spPr>
          <a:xfrm>
            <a:off x="311700" y="1266325"/>
            <a:ext cx="4540800" cy="33027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Char char="●"/>
            </a:pPr>
            <a:r>
              <a:rPr lang="en" sz="1600">
                <a:solidFill>
                  <a:srgbClr val="000000"/>
                </a:solidFill>
              </a:rPr>
              <a:t>Used our trained random forest model to make predictions on the test set.</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F1 score of our prediction is 0.82 </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Our model tended to overpredict customers staying and underpredict customers leaving.</a:t>
            </a:r>
            <a:endParaRPr sz="1600">
              <a:solidFill>
                <a:srgbClr val="000000"/>
              </a:solidFill>
            </a:endParaRPr>
          </a:p>
        </p:txBody>
      </p:sp>
      <p:pic>
        <p:nvPicPr>
          <p:cNvPr id="270" name="Google Shape;270;p36"/>
          <p:cNvPicPr preferRelativeResize="0"/>
          <p:nvPr/>
        </p:nvPicPr>
        <p:blipFill>
          <a:blip r:embed="rId3">
            <a:alphaModFix/>
          </a:blip>
          <a:stretch>
            <a:fillRect/>
          </a:stretch>
        </p:blipFill>
        <p:spPr>
          <a:xfrm>
            <a:off x="5100375" y="1367413"/>
            <a:ext cx="3458424" cy="2756025"/>
          </a:xfrm>
          <a:prstGeom prst="rect">
            <a:avLst/>
          </a:prstGeom>
          <a:noFill/>
          <a:ln>
            <a:noFill/>
          </a:ln>
        </p:spPr>
      </p:pic>
      <p:cxnSp>
        <p:nvCxnSpPr>
          <p:cNvPr id="271" name="Google Shape;271;p36"/>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vent-driven Notifications</a:t>
            </a:r>
            <a:r>
              <a:rPr lang="en"/>
              <a:t> - AWS SNS</a:t>
            </a:r>
            <a:endParaRPr/>
          </a:p>
          <a:p>
            <a:pPr indent="0" lvl="0" marL="0" rtl="0" algn="l">
              <a:spcBef>
                <a:spcPts val="0"/>
              </a:spcBef>
              <a:spcAft>
                <a:spcPts val="0"/>
              </a:spcAft>
              <a:buNone/>
            </a:pPr>
            <a:r>
              <a:t/>
            </a:r>
            <a:endParaRPr/>
          </a:p>
        </p:txBody>
      </p:sp>
      <p:sp>
        <p:nvSpPr>
          <p:cNvPr id="277" name="Google Shape;277;p37"/>
          <p:cNvSpPr txBox="1"/>
          <p:nvPr>
            <p:ph idx="1" type="body"/>
          </p:nvPr>
        </p:nvSpPr>
        <p:spPr>
          <a:xfrm>
            <a:off x="311700" y="1266325"/>
            <a:ext cx="6386400" cy="33027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Char char="●"/>
            </a:pPr>
            <a:r>
              <a:rPr lang="en" sz="1600">
                <a:solidFill>
                  <a:srgbClr val="000000"/>
                </a:solidFill>
              </a:rPr>
              <a:t>Event Notification: SNS monitors the S3 bucket for updates</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Trigger Lambda Function: Sends notifications for specific events like file uploads via SNS topic subscription.</a:t>
            </a:r>
            <a:endParaRPr sz="1600">
              <a:solidFill>
                <a:srgbClr val="000000"/>
              </a:solidFill>
            </a:endParaRPr>
          </a:p>
          <a:p>
            <a:pPr indent="0" lvl="0" marL="457200" rtl="0" algn="l">
              <a:spcBef>
                <a:spcPts val="1200"/>
              </a:spcBef>
              <a:spcAft>
                <a:spcPts val="1200"/>
              </a:spcAft>
              <a:buNone/>
            </a:pPr>
            <a:r>
              <a:t/>
            </a:r>
            <a:endParaRPr>
              <a:solidFill>
                <a:srgbClr val="FF0000"/>
              </a:solidFill>
            </a:endParaRPr>
          </a:p>
        </p:txBody>
      </p:sp>
      <p:cxnSp>
        <p:nvCxnSpPr>
          <p:cNvPr id="278" name="Google Shape;278;p37"/>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pic>
        <p:nvPicPr>
          <p:cNvPr id="279" name="Google Shape;279;p37"/>
          <p:cNvPicPr preferRelativeResize="0"/>
          <p:nvPr/>
        </p:nvPicPr>
        <p:blipFill rotWithShape="1">
          <a:blip r:embed="rId3">
            <a:alphaModFix/>
          </a:blip>
          <a:srcRect b="0" l="25058" r="23779" t="20929"/>
          <a:stretch/>
        </p:blipFill>
        <p:spPr>
          <a:xfrm>
            <a:off x="6554576" y="1266325"/>
            <a:ext cx="2277724" cy="2640105"/>
          </a:xfrm>
          <a:prstGeom prst="rect">
            <a:avLst/>
          </a:prstGeom>
          <a:noFill/>
          <a:ln>
            <a:noFill/>
          </a:ln>
        </p:spPr>
      </p:pic>
      <p:pic>
        <p:nvPicPr>
          <p:cNvPr id="280" name="Google Shape;280;p37"/>
          <p:cNvPicPr preferRelativeResize="0"/>
          <p:nvPr/>
        </p:nvPicPr>
        <p:blipFill rotWithShape="1">
          <a:blip r:embed="rId4">
            <a:alphaModFix/>
          </a:blip>
          <a:srcRect b="22606" l="0" r="9690" t="0"/>
          <a:stretch/>
        </p:blipFill>
        <p:spPr>
          <a:xfrm>
            <a:off x="677325" y="2465700"/>
            <a:ext cx="5029202" cy="2368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Automating Custom Emails </a:t>
            </a:r>
            <a:r>
              <a:rPr lang="en"/>
              <a:t>- </a:t>
            </a:r>
            <a:r>
              <a:rPr lang="en"/>
              <a:t>AWS Lambda</a:t>
            </a:r>
            <a:endParaRPr/>
          </a:p>
          <a:p>
            <a:pPr indent="0" lvl="0" marL="0" rtl="0" algn="l">
              <a:spcBef>
                <a:spcPts val="0"/>
              </a:spcBef>
              <a:spcAft>
                <a:spcPts val="0"/>
              </a:spcAft>
              <a:buNone/>
            </a:pPr>
            <a:r>
              <a:t/>
            </a:r>
            <a:endParaRPr/>
          </a:p>
        </p:txBody>
      </p:sp>
      <p:sp>
        <p:nvSpPr>
          <p:cNvPr id="286" name="Google Shape;286;p38"/>
          <p:cNvSpPr txBox="1"/>
          <p:nvPr>
            <p:ph idx="1" type="body"/>
          </p:nvPr>
        </p:nvSpPr>
        <p:spPr>
          <a:xfrm>
            <a:off x="311700" y="1266325"/>
            <a:ext cx="6386400" cy="33027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Char char="●"/>
            </a:pPr>
            <a:r>
              <a:rPr lang="en" sz="1600">
                <a:solidFill>
                  <a:srgbClr val="000000"/>
                </a:solidFill>
              </a:rPr>
              <a:t>File Retrieval from S3: Fetches required files (CSV and PDF) from the S3 bucket.</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Email Composition:</a:t>
            </a:r>
            <a:r>
              <a:rPr lang="en" sz="1600">
                <a:solidFill>
                  <a:srgbClr val="000000"/>
                </a:solidFill>
              </a:rPr>
              <a:t> </a:t>
            </a:r>
            <a:r>
              <a:rPr lang="en" sz="1600">
                <a:solidFill>
                  <a:srgbClr val="000000"/>
                </a:solidFill>
              </a:rPr>
              <a:t>Processes email content and attaches files dynamically.</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SES Integration: Uses SES to send emails to multiple recipients.</a:t>
            </a:r>
            <a:endParaRPr sz="1600">
              <a:solidFill>
                <a:srgbClr val="000000"/>
              </a:solidFill>
            </a:endParaRPr>
          </a:p>
          <a:p>
            <a:pPr indent="0" lvl="0" marL="457200" rtl="0" algn="l">
              <a:spcBef>
                <a:spcPts val="1200"/>
              </a:spcBef>
              <a:spcAft>
                <a:spcPts val="1200"/>
              </a:spcAft>
              <a:buNone/>
            </a:pPr>
            <a:r>
              <a:t/>
            </a:r>
            <a:endParaRPr>
              <a:solidFill>
                <a:srgbClr val="FF0000"/>
              </a:solidFill>
            </a:endParaRPr>
          </a:p>
        </p:txBody>
      </p:sp>
      <p:cxnSp>
        <p:nvCxnSpPr>
          <p:cNvPr id="287" name="Google Shape;287;p38"/>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pic>
        <p:nvPicPr>
          <p:cNvPr id="288" name="Google Shape;288;p38"/>
          <p:cNvPicPr preferRelativeResize="0"/>
          <p:nvPr/>
        </p:nvPicPr>
        <p:blipFill>
          <a:blip r:embed="rId3">
            <a:alphaModFix/>
          </a:blip>
          <a:stretch>
            <a:fillRect/>
          </a:stretch>
        </p:blipFill>
        <p:spPr>
          <a:xfrm>
            <a:off x="6873600" y="1420125"/>
            <a:ext cx="2141100" cy="214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Delivering Emails - </a:t>
            </a:r>
            <a:r>
              <a:rPr lang="en"/>
              <a:t>Amazon SES</a:t>
            </a:r>
            <a:endParaRPr/>
          </a:p>
          <a:p>
            <a:pPr indent="0" lvl="0" marL="0" rtl="0" algn="l">
              <a:spcBef>
                <a:spcPts val="0"/>
              </a:spcBef>
              <a:spcAft>
                <a:spcPts val="0"/>
              </a:spcAft>
              <a:buNone/>
            </a:pPr>
            <a:r>
              <a:t/>
            </a:r>
            <a:endParaRPr/>
          </a:p>
        </p:txBody>
      </p:sp>
      <p:sp>
        <p:nvSpPr>
          <p:cNvPr id="294" name="Google Shape;294;p39"/>
          <p:cNvSpPr txBox="1"/>
          <p:nvPr>
            <p:ph idx="1" type="body"/>
          </p:nvPr>
        </p:nvSpPr>
        <p:spPr>
          <a:xfrm>
            <a:off x="311700" y="1266325"/>
            <a:ext cx="6386400" cy="33027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000000"/>
              </a:buClr>
              <a:buSzPts val="1600"/>
              <a:buChar char="●"/>
            </a:pPr>
            <a:r>
              <a:rPr lang="en" sz="1600">
                <a:solidFill>
                  <a:srgbClr val="000000"/>
                </a:solidFill>
              </a:rPr>
              <a:t>Verified Senders: Uses SES-verified email addresses to ensure trusted delivery.</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Email Sending: Sends transactional emails containing the updated files from the S3 bucket.</a:t>
            </a:r>
            <a:endParaRPr sz="1600">
              <a:solidFill>
                <a:srgbClr val="000000"/>
              </a:solidFill>
            </a:endParaRPr>
          </a:p>
          <a:p>
            <a:pPr indent="-330200" lvl="0" marL="457200" rtl="0" algn="l">
              <a:lnSpc>
                <a:spcPct val="150000"/>
              </a:lnSpc>
              <a:spcBef>
                <a:spcPts val="0"/>
              </a:spcBef>
              <a:spcAft>
                <a:spcPts val="0"/>
              </a:spcAft>
              <a:buClr>
                <a:srgbClr val="000000"/>
              </a:buClr>
              <a:buSzPts val="1600"/>
              <a:buChar char="●"/>
            </a:pPr>
            <a:r>
              <a:rPr lang="en" sz="1600">
                <a:solidFill>
                  <a:srgbClr val="000000"/>
                </a:solidFill>
              </a:rPr>
              <a:t>Attachments: Supports sending CSV and PDF files as email attachments.</a:t>
            </a:r>
            <a:endParaRPr sz="1600">
              <a:solidFill>
                <a:srgbClr val="000000"/>
              </a:solidFill>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solidFill>
                <a:srgbClr val="FF0000"/>
              </a:solidFill>
            </a:endParaRPr>
          </a:p>
        </p:txBody>
      </p:sp>
      <p:cxnSp>
        <p:nvCxnSpPr>
          <p:cNvPr id="295" name="Google Shape;295;p39"/>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pic>
        <p:nvPicPr>
          <p:cNvPr id="296" name="Google Shape;296;p39"/>
          <p:cNvPicPr preferRelativeResize="0"/>
          <p:nvPr/>
        </p:nvPicPr>
        <p:blipFill rotWithShape="1">
          <a:blip r:embed="rId3">
            <a:alphaModFix/>
          </a:blip>
          <a:srcRect b="14553" l="12500" r="17077" t="17154"/>
          <a:stretch/>
        </p:blipFill>
        <p:spPr>
          <a:xfrm>
            <a:off x="6698100" y="2112231"/>
            <a:ext cx="2445900" cy="17788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Notification Workflow with AWS Services</a:t>
            </a:r>
            <a:endParaRPr/>
          </a:p>
          <a:p>
            <a:pPr indent="0" lvl="0" marL="0" rtl="0" algn="l">
              <a:spcBef>
                <a:spcPts val="0"/>
              </a:spcBef>
              <a:spcAft>
                <a:spcPts val="0"/>
              </a:spcAft>
              <a:buNone/>
            </a:pPr>
            <a:r>
              <a:t/>
            </a:r>
            <a:endParaRPr/>
          </a:p>
        </p:txBody>
      </p:sp>
      <p:cxnSp>
        <p:nvCxnSpPr>
          <p:cNvPr id="302" name="Google Shape;302;p40"/>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pic>
        <p:nvPicPr>
          <p:cNvPr id="303" name="Google Shape;303;p40"/>
          <p:cNvPicPr preferRelativeResize="0"/>
          <p:nvPr/>
        </p:nvPicPr>
        <p:blipFill rotWithShape="1">
          <a:blip r:embed="rId3">
            <a:alphaModFix/>
          </a:blip>
          <a:srcRect b="21451" l="0" r="20923" t="27822"/>
          <a:stretch/>
        </p:blipFill>
        <p:spPr>
          <a:xfrm>
            <a:off x="311700" y="1113950"/>
            <a:ext cx="7247099" cy="32887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 - AWS Quicksight</a:t>
            </a:r>
            <a:endParaRPr/>
          </a:p>
        </p:txBody>
      </p:sp>
      <p:sp>
        <p:nvSpPr>
          <p:cNvPr id="309" name="Google Shape;309;p41"/>
          <p:cNvSpPr txBox="1"/>
          <p:nvPr>
            <p:ph idx="1" type="body"/>
          </p:nvPr>
        </p:nvSpPr>
        <p:spPr>
          <a:xfrm>
            <a:off x="311700" y="1178050"/>
            <a:ext cx="6889200" cy="318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Tasks Performed:</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Connected QuickSight to S3 data.</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Objective: </a:t>
            </a:r>
            <a:r>
              <a:rPr lang="en" sz="1600">
                <a:solidFill>
                  <a:srgbClr val="000000"/>
                </a:solidFill>
                <a:latin typeface="Arial"/>
                <a:ea typeface="Arial"/>
                <a:cs typeface="Arial"/>
                <a:sym typeface="Arial"/>
              </a:rPr>
              <a:t>We are using Quicksight to identify factors influencing customer churn to inform retention strategies.</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Key Metrics from the Analysis:</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High balances reduce churn.</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Seniors are more likely to leave.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Middle-aged customers have the highest balances.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Younger customers have higher engagement scores.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Churn varies significantly by balance levels.</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310" name="Google Shape;310;p41"/>
          <p:cNvCxnSpPr/>
          <p:nvPr/>
        </p:nvCxnSpPr>
        <p:spPr>
          <a:xfrm>
            <a:off x="399700" y="1020275"/>
            <a:ext cx="72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1" type="body"/>
          </p:nvPr>
        </p:nvSpPr>
        <p:spPr>
          <a:xfrm>
            <a:off x="311700" y="1266325"/>
            <a:ext cx="8520600" cy="35952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Businesses lose revenue due to customer churn.</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Identify at-risk customers for proactive customer retention strategies.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Identifying churn triggers for proactive customer retention strategies.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Visualize customer journeys to identify critical touchpoints.</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b="1" sz="1500">
              <a:solidFill>
                <a:srgbClr val="000000"/>
              </a:solidFill>
              <a:latin typeface="Arial"/>
              <a:ea typeface="Arial"/>
              <a:cs typeface="Arial"/>
              <a:sym typeface="Arial"/>
            </a:endParaRPr>
          </a:p>
          <a:p>
            <a:pPr indent="0" lvl="0" marL="0" rtl="0" algn="l">
              <a:spcBef>
                <a:spcPts val="1200"/>
              </a:spcBef>
              <a:spcAft>
                <a:spcPts val="1200"/>
              </a:spcAft>
              <a:buNone/>
            </a:pPr>
            <a:r>
              <a:t/>
            </a:r>
            <a:endParaRPr sz="2200"/>
          </a:p>
        </p:txBody>
      </p:sp>
      <p:sp>
        <p:nvSpPr>
          <p:cNvPr id="103" name="Google Shape;103;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cxnSp>
        <p:nvCxnSpPr>
          <p:cNvPr id="104" name="Google Shape;104;p15"/>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pic>
        <p:nvPicPr>
          <p:cNvPr id="105" name="Google Shape;105;p15"/>
          <p:cNvPicPr preferRelativeResize="0"/>
          <p:nvPr/>
        </p:nvPicPr>
        <p:blipFill rotWithShape="1">
          <a:blip r:embed="rId3">
            <a:alphaModFix/>
          </a:blip>
          <a:srcRect b="23404" l="6289" r="7555" t="29369"/>
          <a:stretch/>
        </p:blipFill>
        <p:spPr>
          <a:xfrm>
            <a:off x="1104425" y="3155500"/>
            <a:ext cx="4028575" cy="143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Quicksight </a:t>
            </a:r>
            <a:endParaRPr/>
          </a:p>
        </p:txBody>
      </p:sp>
      <p:cxnSp>
        <p:nvCxnSpPr>
          <p:cNvPr id="316" name="Google Shape;316;p42"/>
          <p:cNvCxnSpPr/>
          <p:nvPr/>
        </p:nvCxnSpPr>
        <p:spPr>
          <a:xfrm flipH="1" rot="10800000">
            <a:off x="399700" y="1009775"/>
            <a:ext cx="4933200" cy="10500"/>
          </a:xfrm>
          <a:prstGeom prst="straightConnector1">
            <a:avLst/>
          </a:prstGeom>
          <a:noFill/>
          <a:ln cap="flat" cmpd="sng" w="9525">
            <a:solidFill>
              <a:schemeClr val="dk1"/>
            </a:solidFill>
            <a:prstDash val="solid"/>
            <a:round/>
            <a:headEnd len="med" w="med" type="none"/>
            <a:tailEnd len="med" w="med" type="none"/>
          </a:ln>
        </p:spPr>
      </p:cxnSp>
      <p:pic>
        <p:nvPicPr>
          <p:cNvPr id="317" name="Google Shape;317;p42"/>
          <p:cNvPicPr preferRelativeResize="0"/>
          <p:nvPr/>
        </p:nvPicPr>
        <p:blipFill>
          <a:blip r:embed="rId3">
            <a:alphaModFix/>
          </a:blip>
          <a:stretch>
            <a:fillRect/>
          </a:stretch>
        </p:blipFill>
        <p:spPr>
          <a:xfrm>
            <a:off x="1180750" y="1202775"/>
            <a:ext cx="4427899" cy="3423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5664325" y="1421775"/>
            <a:ext cx="3288600" cy="92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800"/>
              <a:t>Live Demo!</a:t>
            </a:r>
            <a:endParaRPr sz="4800"/>
          </a:p>
        </p:txBody>
      </p:sp>
      <p:pic>
        <p:nvPicPr>
          <p:cNvPr descr="a woman wearing a simax jacket is standing in front of a blue background (Provided by Tenor)" id="323" name="Google Shape;323;p43"/>
          <p:cNvPicPr preferRelativeResize="0"/>
          <p:nvPr/>
        </p:nvPicPr>
        <p:blipFill rotWithShape="1">
          <a:blip r:embed="rId3">
            <a:alphaModFix/>
          </a:blip>
          <a:srcRect b="9584" l="0" r="0" t="0"/>
          <a:stretch/>
        </p:blipFill>
        <p:spPr>
          <a:xfrm>
            <a:off x="254725" y="108800"/>
            <a:ext cx="5217075" cy="47171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Resolutions</a:t>
            </a:r>
            <a:endParaRPr/>
          </a:p>
        </p:txBody>
      </p:sp>
      <p:sp>
        <p:nvSpPr>
          <p:cNvPr id="329" name="Google Shape;329;p44"/>
          <p:cNvSpPr txBox="1"/>
          <p:nvPr>
            <p:ph idx="1" type="body"/>
          </p:nvPr>
        </p:nvSpPr>
        <p:spPr>
          <a:xfrm>
            <a:off x="311700" y="1185550"/>
            <a:ext cx="8520600" cy="3668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935"/>
              <a:buNone/>
            </a:pPr>
            <a:r>
              <a:rPr b="1" lang="en" sz="1500" u="sng">
                <a:solidFill>
                  <a:srgbClr val="000000"/>
                </a:solidFill>
                <a:latin typeface="Arial"/>
                <a:ea typeface="Arial"/>
                <a:cs typeface="Arial"/>
                <a:sym typeface="Arial"/>
              </a:rPr>
              <a:t>Custom IAM Policies:</a:t>
            </a:r>
            <a:r>
              <a:rPr b="1" lang="en" sz="15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The predefined IAM policies did not meet the                                      specific requirements of the project.</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b="1" lang="en" sz="1500">
                <a:solidFill>
                  <a:srgbClr val="000000"/>
                </a:solidFill>
                <a:latin typeface="Arial"/>
                <a:ea typeface="Arial"/>
                <a:cs typeface="Arial"/>
                <a:sym typeface="Arial"/>
              </a:rPr>
              <a:t>Solution: </a:t>
            </a:r>
            <a:r>
              <a:rPr lang="en" sz="1500">
                <a:solidFill>
                  <a:srgbClr val="000000"/>
                </a:solidFill>
                <a:latin typeface="Arial"/>
                <a:ea typeface="Arial"/>
                <a:cs typeface="Arial"/>
                <a:sym typeface="Arial"/>
              </a:rPr>
              <a:t>Designed and implemented </a:t>
            </a:r>
            <a:r>
              <a:rPr b="1" lang="en" sz="1500">
                <a:solidFill>
                  <a:srgbClr val="000000"/>
                </a:solidFill>
                <a:latin typeface="Arial"/>
                <a:ea typeface="Arial"/>
                <a:cs typeface="Arial"/>
                <a:sym typeface="Arial"/>
              </a:rPr>
              <a:t>custom inline policies</a:t>
            </a:r>
            <a:r>
              <a:rPr lang="en" sz="1500">
                <a:solidFill>
                  <a:srgbClr val="000000"/>
                </a:solidFill>
                <a:latin typeface="Arial"/>
                <a:ea typeface="Arial"/>
                <a:cs typeface="Arial"/>
                <a:sym typeface="Arial"/>
              </a:rPr>
              <a:t> tailored to the responsibilities.</a:t>
            </a:r>
            <a:endParaRPr sz="1500">
              <a:solidFill>
                <a:srgbClr val="000000"/>
              </a:solidFill>
              <a:latin typeface="Arial"/>
              <a:ea typeface="Arial"/>
              <a:cs typeface="Arial"/>
              <a:sym typeface="Arial"/>
            </a:endParaRPr>
          </a:p>
          <a:p>
            <a:pPr indent="0" lvl="0" marL="0" rtl="0" algn="l">
              <a:spcBef>
                <a:spcPts val="1200"/>
              </a:spcBef>
              <a:spcAft>
                <a:spcPts val="0"/>
              </a:spcAft>
              <a:buSzPts val="935"/>
              <a:buNone/>
            </a:pPr>
            <a:r>
              <a:rPr b="1" lang="en" sz="1500" u="sng">
                <a:solidFill>
                  <a:srgbClr val="000000"/>
                </a:solidFill>
                <a:latin typeface="Arial"/>
                <a:ea typeface="Arial"/>
                <a:cs typeface="Arial"/>
                <a:sym typeface="Arial"/>
              </a:rPr>
              <a:t>AWS QuickSight Access Issue:</a:t>
            </a:r>
            <a:r>
              <a:rPr b="1" lang="en" sz="15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Encountered a login issue while accessing QuickSight for the first time using an IAM user, even after providing all the required permissions.</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b="1" lang="en" sz="1500">
                <a:solidFill>
                  <a:srgbClr val="000000"/>
                </a:solidFill>
                <a:latin typeface="Arial"/>
                <a:ea typeface="Arial"/>
                <a:cs typeface="Arial"/>
                <a:sym typeface="Arial"/>
              </a:rPr>
              <a:t>Solution:</a:t>
            </a:r>
            <a:r>
              <a:rPr lang="en" sz="1500">
                <a:solidFill>
                  <a:srgbClr val="000000"/>
                </a:solidFill>
                <a:latin typeface="Arial"/>
                <a:ea typeface="Arial"/>
                <a:cs typeface="Arial"/>
                <a:sym typeface="Arial"/>
              </a:rPr>
              <a:t>Initial access to QuickSight must be set up to the </a:t>
            </a:r>
            <a:r>
              <a:rPr b="1" lang="en" sz="1500">
                <a:solidFill>
                  <a:srgbClr val="000000"/>
                </a:solidFill>
                <a:latin typeface="Arial"/>
                <a:ea typeface="Arial"/>
                <a:cs typeface="Arial"/>
                <a:sym typeface="Arial"/>
              </a:rPr>
              <a:t>root user</a:t>
            </a:r>
            <a:r>
              <a:rPr lang="en" sz="1500">
                <a:solidFill>
                  <a:srgbClr val="000000"/>
                </a:solidFill>
                <a:latin typeface="Arial"/>
                <a:ea typeface="Arial"/>
                <a:cs typeface="Arial"/>
                <a:sym typeface="Arial"/>
              </a:rPr>
              <a:t>.</a:t>
            </a:r>
            <a:endParaRPr sz="1500"/>
          </a:p>
        </p:txBody>
      </p:sp>
      <p:cxnSp>
        <p:nvCxnSpPr>
          <p:cNvPr id="330" name="Google Shape;330;p44"/>
          <p:cNvCxnSpPr/>
          <p:nvPr/>
        </p:nvCxnSpPr>
        <p:spPr>
          <a:xfrm flipH="1" rot="10800000">
            <a:off x="399700" y="1009775"/>
            <a:ext cx="4933200" cy="10500"/>
          </a:xfrm>
          <a:prstGeom prst="straightConnector1">
            <a:avLst/>
          </a:prstGeom>
          <a:noFill/>
          <a:ln cap="flat" cmpd="sng" w="9525">
            <a:solidFill>
              <a:schemeClr val="dk1"/>
            </a:solidFill>
            <a:prstDash val="solid"/>
            <a:round/>
            <a:headEnd len="med" w="med" type="none"/>
            <a:tailEnd len="med" w="med" type="none"/>
          </a:ln>
        </p:spPr>
      </p:cxnSp>
      <p:pic>
        <p:nvPicPr>
          <p:cNvPr id="331" name="Google Shape;331;p44"/>
          <p:cNvPicPr preferRelativeResize="0"/>
          <p:nvPr/>
        </p:nvPicPr>
        <p:blipFill rotWithShape="1">
          <a:blip r:embed="rId3">
            <a:alphaModFix/>
          </a:blip>
          <a:srcRect b="6527" l="0" r="0" t="24027"/>
          <a:stretch/>
        </p:blipFill>
        <p:spPr>
          <a:xfrm>
            <a:off x="6614275" y="202675"/>
            <a:ext cx="2130475" cy="1479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and Future Scope</a:t>
            </a:r>
            <a:endParaRPr/>
          </a:p>
        </p:txBody>
      </p:sp>
      <p:sp>
        <p:nvSpPr>
          <p:cNvPr id="337" name="Google Shape;337;p4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000000"/>
                </a:solidFill>
                <a:latin typeface="Arial"/>
                <a:ea typeface="Arial"/>
                <a:cs typeface="Arial"/>
                <a:sym typeface="Arial"/>
              </a:rPr>
              <a:t>Limitations:</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Very small dataset.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Requires additional real-time data.</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Dataset may not reflect diverse industry-specific churn patterns.</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Future Scope:</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Integrate real-time predictions using AWS Lambda or Step Functions.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Extend to other business domains and datasets.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Experiment with deep learning models for improved accuracy.</a:t>
            </a:r>
            <a:endParaRPr/>
          </a:p>
        </p:txBody>
      </p:sp>
      <p:cxnSp>
        <p:nvCxnSpPr>
          <p:cNvPr id="338" name="Google Shape;338;p45"/>
          <p:cNvCxnSpPr/>
          <p:nvPr/>
        </p:nvCxnSpPr>
        <p:spPr>
          <a:xfrm flipH="1" rot="10800000">
            <a:off x="399700" y="1009775"/>
            <a:ext cx="4933200" cy="10500"/>
          </a:xfrm>
          <a:prstGeom prst="straightConnector1">
            <a:avLst/>
          </a:prstGeom>
          <a:noFill/>
          <a:ln cap="flat" cmpd="sng" w="9525">
            <a:solidFill>
              <a:schemeClr val="dk1"/>
            </a:solidFill>
            <a:prstDash val="solid"/>
            <a:round/>
            <a:headEnd len="med" w="med" type="none"/>
            <a:tailEnd len="med" w="med" type="none"/>
          </a:ln>
        </p:spPr>
      </p:cxnSp>
      <p:pic>
        <p:nvPicPr>
          <p:cNvPr id="339" name="Google Shape;339;p45"/>
          <p:cNvPicPr preferRelativeResize="0"/>
          <p:nvPr/>
        </p:nvPicPr>
        <p:blipFill>
          <a:blip r:embed="rId3">
            <a:alphaModFix/>
          </a:blip>
          <a:stretch>
            <a:fillRect/>
          </a:stretch>
        </p:blipFill>
        <p:spPr>
          <a:xfrm>
            <a:off x="6264200" y="48099"/>
            <a:ext cx="2723750" cy="1933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1978050" y="282375"/>
            <a:ext cx="5187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Thank you!</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rPr lang="en" sz="4000"/>
              <a:t>Any Questions</a:t>
            </a:r>
            <a:endParaRPr sz="4000"/>
          </a:p>
        </p:txBody>
      </p:sp>
      <p:pic>
        <p:nvPicPr>
          <p:cNvPr descr="a minion is asking a question with a question mark behind him . (Provided by Tenor)" id="345" name="Google Shape;345;p46"/>
          <p:cNvPicPr preferRelativeResize="0"/>
          <p:nvPr/>
        </p:nvPicPr>
        <p:blipFill>
          <a:blip r:embed="rId3">
            <a:alphaModFix/>
          </a:blip>
          <a:stretch>
            <a:fillRect/>
          </a:stretch>
        </p:blipFill>
        <p:spPr>
          <a:xfrm>
            <a:off x="3447450" y="2351700"/>
            <a:ext cx="2237150" cy="253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111" name="Google Shape;111;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Use historical customer data to train ML models. Experiment with 4-5 models.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Identify churn triggers and predict at-risk customers.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Send notification about at risk customers.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Visualize customer journeys and churn patterns using dashboards.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Actionable insights to improve customer retention.</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12" name="Google Shape;112;p16"/>
          <p:cNvPicPr preferRelativeResize="0"/>
          <p:nvPr/>
        </p:nvPicPr>
        <p:blipFill rotWithShape="1">
          <a:blip r:embed="rId3">
            <a:alphaModFix/>
          </a:blip>
          <a:srcRect b="8590" l="0" r="0" t="13878"/>
          <a:stretch/>
        </p:blipFill>
        <p:spPr>
          <a:xfrm>
            <a:off x="2922125" y="3113450"/>
            <a:ext cx="3210225" cy="1746050"/>
          </a:xfrm>
          <a:prstGeom prst="rect">
            <a:avLst/>
          </a:prstGeom>
          <a:noFill/>
          <a:ln>
            <a:noFill/>
          </a:ln>
        </p:spPr>
      </p:pic>
      <p:cxnSp>
        <p:nvCxnSpPr>
          <p:cNvPr id="113" name="Google Shape;113;p16"/>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7"/>
          <p:cNvPicPr preferRelativeResize="0"/>
          <p:nvPr/>
        </p:nvPicPr>
        <p:blipFill>
          <a:blip r:embed="rId3">
            <a:alphaModFix/>
          </a:blip>
          <a:stretch>
            <a:fillRect/>
          </a:stretch>
        </p:blipFill>
        <p:spPr>
          <a:xfrm>
            <a:off x="3917677" y="2571751"/>
            <a:ext cx="2307574" cy="2317875"/>
          </a:xfrm>
          <a:prstGeom prst="rect">
            <a:avLst/>
          </a:prstGeom>
          <a:noFill/>
          <a:ln>
            <a:noFill/>
          </a:ln>
        </p:spPr>
      </p:pic>
      <p:sp>
        <p:nvSpPr>
          <p:cNvPr id="119" name="Google Shape;119;p17"/>
          <p:cNvSpPr txBox="1"/>
          <p:nvPr>
            <p:ph idx="1" type="body"/>
          </p:nvPr>
        </p:nvSpPr>
        <p:spPr>
          <a:xfrm>
            <a:off x="311700" y="1398950"/>
            <a:ext cx="8520600" cy="3191100"/>
          </a:xfrm>
          <a:prstGeom prst="rect">
            <a:avLst/>
          </a:prstGeom>
        </p:spPr>
        <p:txBody>
          <a:bodyPr anchorCtr="0" anchor="t" bIns="91425" lIns="91425" spcFirstLastPara="1" rIns="91425" wrap="square" tIns="91425">
            <a:normAutofit/>
          </a:bodyPr>
          <a:lstStyle/>
          <a:p>
            <a:pPr indent="-330200" lvl="0" marL="457200" rtl="0" algn="l">
              <a:lnSpc>
                <a:spcPct val="120000"/>
              </a:lnSpc>
              <a:spcBef>
                <a:spcPts val="0"/>
              </a:spcBef>
              <a:spcAft>
                <a:spcPts val="0"/>
              </a:spcAft>
              <a:buClr>
                <a:srgbClr val="000000"/>
              </a:buClr>
              <a:buSzPts val="1600"/>
              <a:buFont typeface="Arial"/>
              <a:buChar char="●"/>
            </a:pPr>
            <a:r>
              <a:rPr b="1" lang="en" sz="1500">
                <a:solidFill>
                  <a:srgbClr val="202124"/>
                </a:solidFill>
                <a:highlight>
                  <a:srgbClr val="FFFFFF"/>
                </a:highlight>
                <a:latin typeface="Arial"/>
                <a:ea typeface="Arial"/>
                <a:cs typeface="Arial"/>
                <a:sym typeface="Arial"/>
              </a:rPr>
              <a:t>Churn_Modelling.csv </a:t>
            </a:r>
            <a:r>
              <a:rPr lang="en" sz="1600">
                <a:solidFill>
                  <a:srgbClr val="000000"/>
                </a:solidFill>
                <a:latin typeface="Arial"/>
                <a:ea typeface="Arial"/>
                <a:cs typeface="Arial"/>
                <a:sym typeface="Arial"/>
              </a:rPr>
              <a:t> from Kaggle</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14 columns - CreditScore, Geography, Gender, Age, IsActiveMember, Exited, etc</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Geography </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France, Spain, Germany</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10,000 datapoints</a:t>
            </a:r>
            <a:endParaRPr sz="1600">
              <a:solidFill>
                <a:srgbClr val="000000"/>
              </a:solidFill>
              <a:latin typeface="Arial"/>
              <a:ea typeface="Arial"/>
              <a:cs typeface="Arial"/>
              <a:sym typeface="Arial"/>
            </a:endParaRPr>
          </a:p>
          <a:p>
            <a:pPr indent="0" lvl="0" marL="457200" rtl="0" algn="l">
              <a:lnSpc>
                <a:spcPct val="150000"/>
              </a:lnSpc>
              <a:spcBef>
                <a:spcPts val="1200"/>
              </a:spcBef>
              <a:spcAft>
                <a:spcPts val="1200"/>
              </a:spcAft>
              <a:buNone/>
            </a:pPr>
            <a:r>
              <a:t/>
            </a:r>
            <a:endParaRPr sz="1600">
              <a:solidFill>
                <a:srgbClr val="000000"/>
              </a:solidFill>
              <a:latin typeface="Arial"/>
              <a:ea typeface="Arial"/>
              <a:cs typeface="Arial"/>
              <a:sym typeface="Arial"/>
            </a:endParaRPr>
          </a:p>
        </p:txBody>
      </p:sp>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a:t>
            </a:r>
            <a:endParaRPr/>
          </a:p>
          <a:p>
            <a:pPr indent="0" lvl="0" marL="0" rtl="0" algn="l">
              <a:spcBef>
                <a:spcPts val="0"/>
              </a:spcBef>
              <a:spcAft>
                <a:spcPts val="0"/>
              </a:spcAft>
              <a:buNone/>
            </a:pPr>
            <a:r>
              <a:t/>
            </a:r>
            <a:endParaRPr/>
          </a:p>
        </p:txBody>
      </p:sp>
      <p:cxnSp>
        <p:nvCxnSpPr>
          <p:cNvPr id="121" name="Google Shape;121;p17"/>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7"/>
          <p:cNvSpPr txBox="1"/>
          <p:nvPr/>
        </p:nvSpPr>
        <p:spPr>
          <a:xfrm>
            <a:off x="263475" y="4276125"/>
            <a:ext cx="41148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Roboto"/>
                <a:ea typeface="Roboto"/>
                <a:cs typeface="Roboto"/>
                <a:sym typeface="Roboto"/>
              </a:rPr>
              <a:t>Source: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u="sng">
                <a:solidFill>
                  <a:schemeClr val="hlink"/>
                </a:solidFill>
                <a:latin typeface="Roboto"/>
                <a:ea typeface="Roboto"/>
                <a:cs typeface="Roboto"/>
                <a:sym typeface="Roboto"/>
                <a:hlinkClick r:id="rId4"/>
              </a:rPr>
              <a:t>https://www.kaggle.com/datasets/shrutimechlearn/churn-modelling</a:t>
            </a:r>
            <a:endParaRPr sz="1000">
              <a:solidFill>
                <a:srgbClr val="4A86E8"/>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Technologies</a:t>
            </a:r>
            <a:endParaRPr/>
          </a:p>
        </p:txBody>
      </p:sp>
      <p:sp>
        <p:nvSpPr>
          <p:cNvPr id="128" name="Google Shape;128;p18"/>
          <p:cNvSpPr txBox="1"/>
          <p:nvPr>
            <p:ph idx="1" type="body"/>
          </p:nvPr>
        </p:nvSpPr>
        <p:spPr>
          <a:xfrm>
            <a:off x="311700" y="1285075"/>
            <a:ext cx="8745300" cy="3503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Services:</a:t>
            </a:r>
            <a:endParaRPr b="1"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IAM:</a:t>
            </a:r>
            <a:r>
              <a:rPr lang="en" sz="1600">
                <a:solidFill>
                  <a:srgbClr val="000000"/>
                </a:solidFill>
                <a:latin typeface="Arial"/>
                <a:ea typeface="Arial"/>
                <a:cs typeface="Arial"/>
                <a:sym typeface="Arial"/>
              </a:rPr>
              <a:t> User and role creation for access control.</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S3:</a:t>
            </a:r>
            <a:r>
              <a:rPr lang="en" sz="1600">
                <a:solidFill>
                  <a:srgbClr val="000000"/>
                </a:solidFill>
                <a:latin typeface="Arial"/>
                <a:ea typeface="Arial"/>
                <a:cs typeface="Arial"/>
                <a:sym typeface="Arial"/>
              </a:rPr>
              <a:t> Data storage and management.</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SageMaker:</a:t>
            </a:r>
            <a:r>
              <a:rPr lang="en" sz="1600">
                <a:solidFill>
                  <a:srgbClr val="000000"/>
                </a:solidFill>
                <a:latin typeface="Arial"/>
                <a:ea typeface="Arial"/>
                <a:cs typeface="Arial"/>
                <a:sym typeface="Arial"/>
              </a:rPr>
              <a:t> </a:t>
            </a:r>
            <a:r>
              <a:rPr lang="en" sz="1600">
                <a:solidFill>
                  <a:srgbClr val="000000"/>
                </a:solidFill>
                <a:latin typeface="Arial"/>
                <a:ea typeface="Arial"/>
                <a:cs typeface="Arial"/>
                <a:sym typeface="Arial"/>
              </a:rPr>
              <a:t>Data cleaning, preprocessing, m</a:t>
            </a:r>
            <a:r>
              <a:rPr lang="en" sz="1600">
                <a:solidFill>
                  <a:srgbClr val="000000"/>
                </a:solidFill>
                <a:latin typeface="Arial"/>
                <a:ea typeface="Arial"/>
                <a:cs typeface="Arial"/>
                <a:sym typeface="Arial"/>
              </a:rPr>
              <a:t>odel training and deployment.</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QuickSight:</a:t>
            </a:r>
            <a:r>
              <a:rPr lang="en" sz="1600">
                <a:solidFill>
                  <a:srgbClr val="000000"/>
                </a:solidFill>
                <a:latin typeface="Arial"/>
                <a:ea typeface="Arial"/>
                <a:cs typeface="Arial"/>
                <a:sym typeface="Arial"/>
              </a:rPr>
              <a:t> Data visualization and dashboarding.</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SNS: </a:t>
            </a:r>
            <a:r>
              <a:rPr lang="en" sz="1600">
                <a:solidFill>
                  <a:srgbClr val="000000"/>
                </a:solidFill>
                <a:latin typeface="Arial"/>
                <a:ea typeface="Arial"/>
                <a:cs typeface="Arial"/>
                <a:sym typeface="Arial"/>
              </a:rPr>
              <a:t>Event driven notifications.</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Lambda Function: </a:t>
            </a:r>
            <a:r>
              <a:rPr lang="en" sz="1600">
                <a:solidFill>
                  <a:srgbClr val="000000"/>
                </a:solidFill>
                <a:latin typeface="Arial"/>
                <a:ea typeface="Arial"/>
                <a:cs typeface="Arial"/>
                <a:sym typeface="Arial"/>
              </a:rPr>
              <a:t>Automating custom emails.</a:t>
            </a:r>
            <a:endParaRPr sz="1600">
              <a:solidFill>
                <a:srgbClr val="000000"/>
              </a:solidFill>
              <a:latin typeface="Arial"/>
              <a:ea typeface="Arial"/>
              <a:cs typeface="Arial"/>
              <a:sym typeface="Arial"/>
            </a:endParaRPr>
          </a:p>
          <a:p>
            <a:pPr indent="-330200" lvl="1" marL="9144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AWS SES: </a:t>
            </a:r>
            <a:r>
              <a:rPr lang="en" sz="1600">
                <a:solidFill>
                  <a:srgbClr val="000000"/>
                </a:solidFill>
                <a:latin typeface="Arial"/>
                <a:ea typeface="Arial"/>
                <a:cs typeface="Arial"/>
                <a:sym typeface="Arial"/>
              </a:rPr>
              <a:t>Configure </a:t>
            </a:r>
            <a:r>
              <a:rPr lang="en" sz="1600">
                <a:solidFill>
                  <a:srgbClr val="000000"/>
                </a:solidFill>
                <a:latin typeface="Arial"/>
                <a:ea typeface="Arial"/>
                <a:cs typeface="Arial"/>
                <a:sym typeface="Arial"/>
              </a:rPr>
              <a:t>recipients</a:t>
            </a:r>
            <a:r>
              <a:rPr lang="en" sz="1600">
                <a:solidFill>
                  <a:srgbClr val="000000"/>
                </a:solidFill>
                <a:latin typeface="Arial"/>
                <a:ea typeface="Arial"/>
                <a:cs typeface="Arial"/>
                <a:sym typeface="Arial"/>
              </a:rPr>
              <a:t> and delivery emails.</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Other Tools:</a:t>
            </a:r>
            <a:r>
              <a:rPr lang="en" sz="1600">
                <a:solidFill>
                  <a:srgbClr val="000000"/>
                </a:solidFill>
                <a:latin typeface="Arial"/>
                <a:ea typeface="Arial"/>
                <a:cs typeface="Arial"/>
                <a:sym typeface="Arial"/>
              </a:rPr>
              <a:t> Jupyter Notebook.</a:t>
            </a:r>
            <a:endParaRPr sz="2300"/>
          </a:p>
        </p:txBody>
      </p:sp>
      <p:cxnSp>
        <p:nvCxnSpPr>
          <p:cNvPr id="129" name="Google Shape;129;p18"/>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pic>
        <p:nvPicPr>
          <p:cNvPr descr="a cartoon of a dog wearing headphones with the letter m on it (Provided by Tenor)" id="130" name="Google Shape;130;p18"/>
          <p:cNvPicPr preferRelativeResize="0"/>
          <p:nvPr/>
        </p:nvPicPr>
        <p:blipFill>
          <a:blip r:embed="rId3">
            <a:alphaModFix/>
          </a:blip>
          <a:stretch>
            <a:fillRect/>
          </a:stretch>
        </p:blipFill>
        <p:spPr>
          <a:xfrm>
            <a:off x="6865250" y="17250"/>
            <a:ext cx="2191750" cy="219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a:t>
            </a:r>
            <a:r>
              <a:rPr lang="en"/>
              <a:t>Overview</a:t>
            </a:r>
            <a:endParaRPr/>
          </a:p>
          <a:p>
            <a:pPr indent="0" lvl="0" marL="0" rtl="0" algn="l">
              <a:spcBef>
                <a:spcPts val="0"/>
              </a:spcBef>
              <a:spcAft>
                <a:spcPts val="0"/>
              </a:spcAft>
              <a:buNone/>
            </a:pPr>
            <a:r>
              <a:t/>
            </a:r>
            <a:endParaRPr/>
          </a:p>
        </p:txBody>
      </p:sp>
      <p:cxnSp>
        <p:nvCxnSpPr>
          <p:cNvPr id="136" name="Google Shape;136;p19"/>
          <p:cNvCxnSpPr/>
          <p:nvPr/>
        </p:nvCxnSpPr>
        <p:spPr>
          <a:xfrm flipH="1" rot="10800000">
            <a:off x="441450" y="1013300"/>
            <a:ext cx="4533900" cy="4500"/>
          </a:xfrm>
          <a:prstGeom prst="straightConnector1">
            <a:avLst/>
          </a:prstGeom>
          <a:noFill/>
          <a:ln cap="flat" cmpd="sng" w="9525">
            <a:solidFill>
              <a:schemeClr val="dk1"/>
            </a:solidFill>
            <a:prstDash val="solid"/>
            <a:round/>
            <a:headEnd len="med" w="med" type="none"/>
            <a:tailEnd len="med" w="med" type="none"/>
          </a:ln>
        </p:spPr>
      </p:cxnSp>
      <p:pic>
        <p:nvPicPr>
          <p:cNvPr id="137" name="Google Shape;137;p19"/>
          <p:cNvPicPr preferRelativeResize="0"/>
          <p:nvPr/>
        </p:nvPicPr>
        <p:blipFill rotWithShape="1">
          <a:blip r:embed="rId3">
            <a:alphaModFix/>
          </a:blip>
          <a:srcRect b="34091" l="0" r="55894" t="5707"/>
          <a:stretch/>
        </p:blipFill>
        <p:spPr>
          <a:xfrm>
            <a:off x="142375" y="932225"/>
            <a:ext cx="7138176" cy="360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AWS Identity and Access Management (IAM)</a:t>
            </a:r>
            <a:endParaRPr/>
          </a:p>
        </p:txBody>
      </p:sp>
      <p:sp>
        <p:nvSpPr>
          <p:cNvPr id="143" name="Google Shape;143;p20"/>
          <p:cNvSpPr txBox="1"/>
          <p:nvPr>
            <p:ph idx="1" type="body"/>
          </p:nvPr>
        </p:nvSpPr>
        <p:spPr>
          <a:xfrm>
            <a:off x="399700" y="1304275"/>
            <a:ext cx="8614800" cy="3264600"/>
          </a:xfrm>
          <a:prstGeom prst="rect">
            <a:avLst/>
          </a:prstGeom>
          <a:ln>
            <a:noFill/>
          </a:ln>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For secure access management</a:t>
            </a:r>
            <a:endParaRPr sz="1600">
              <a:solidFill>
                <a:srgbClr val="000000"/>
              </a:solidFill>
              <a:latin typeface="Arial"/>
              <a:ea typeface="Arial"/>
              <a:cs typeface="Arial"/>
              <a:sym typeface="Arial"/>
            </a:endParaRPr>
          </a:p>
          <a:p>
            <a:pPr indent="0" lvl="0" marL="457200" rtl="0" algn="l">
              <a:lnSpc>
                <a:spcPct val="95000"/>
              </a:lnSpc>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lnSpc>
                <a:spcPct val="9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Created 5 IAM Users </a:t>
            </a:r>
            <a:endParaRPr sz="1600">
              <a:solidFill>
                <a:srgbClr val="000000"/>
              </a:solidFill>
              <a:latin typeface="Arial"/>
              <a:ea typeface="Arial"/>
              <a:cs typeface="Arial"/>
              <a:sym typeface="Arial"/>
            </a:endParaRPr>
          </a:p>
          <a:p>
            <a:pPr indent="0" lvl="0" marL="457200" rtl="0" algn="l">
              <a:lnSpc>
                <a:spcPct val="95000"/>
              </a:lnSpc>
              <a:spcBef>
                <a:spcPts val="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Roles Assigned:</a:t>
            </a:r>
            <a:endParaRPr b="1" sz="1600">
              <a:solidFill>
                <a:srgbClr val="000000"/>
              </a:solidFill>
              <a:latin typeface="Arial"/>
              <a:ea typeface="Arial"/>
              <a:cs typeface="Arial"/>
              <a:sym typeface="Arial"/>
            </a:endParaRPr>
          </a:p>
          <a:p>
            <a:pPr indent="-330200" lvl="1" marL="9144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Swathi Baskaran:</a:t>
            </a:r>
            <a:r>
              <a:rPr lang="en" sz="1600">
                <a:solidFill>
                  <a:srgbClr val="000000"/>
                </a:solidFill>
                <a:latin typeface="Arial"/>
                <a:ea typeface="Arial"/>
                <a:cs typeface="Arial"/>
                <a:sym typeface="Arial"/>
              </a:rPr>
              <a:t> Data Engineer</a:t>
            </a:r>
            <a:endParaRPr sz="1600">
              <a:solidFill>
                <a:srgbClr val="000000"/>
              </a:solidFill>
              <a:latin typeface="Arial"/>
              <a:ea typeface="Arial"/>
              <a:cs typeface="Arial"/>
              <a:sym typeface="Arial"/>
            </a:endParaRPr>
          </a:p>
          <a:p>
            <a:pPr indent="-330200" lvl="1" marL="9144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Sivani Dronamraju:</a:t>
            </a:r>
            <a:r>
              <a:rPr lang="en" sz="1600">
                <a:solidFill>
                  <a:srgbClr val="000000"/>
                </a:solidFill>
                <a:latin typeface="Arial"/>
                <a:ea typeface="Arial"/>
                <a:cs typeface="Arial"/>
                <a:sym typeface="Arial"/>
              </a:rPr>
              <a:t> Manager/Data Scientist</a:t>
            </a:r>
            <a:endParaRPr sz="1600">
              <a:solidFill>
                <a:srgbClr val="000000"/>
              </a:solidFill>
              <a:latin typeface="Arial"/>
              <a:ea typeface="Arial"/>
              <a:cs typeface="Arial"/>
              <a:sym typeface="Arial"/>
            </a:endParaRPr>
          </a:p>
          <a:p>
            <a:pPr indent="-330200" lvl="1" marL="9144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Ayushi Prasad:</a:t>
            </a:r>
            <a:r>
              <a:rPr lang="en" sz="1600">
                <a:solidFill>
                  <a:srgbClr val="000000"/>
                </a:solidFill>
                <a:latin typeface="Arial"/>
                <a:ea typeface="Arial"/>
                <a:cs typeface="Arial"/>
                <a:sym typeface="Arial"/>
              </a:rPr>
              <a:t> ML Engineer</a:t>
            </a:r>
            <a:endParaRPr sz="1600">
              <a:solidFill>
                <a:srgbClr val="000000"/>
              </a:solidFill>
              <a:latin typeface="Arial"/>
              <a:ea typeface="Arial"/>
              <a:cs typeface="Arial"/>
              <a:sym typeface="Arial"/>
            </a:endParaRPr>
          </a:p>
          <a:p>
            <a:pPr indent="-330200" lvl="1" marL="9144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Sinchana Gupta:</a:t>
            </a:r>
            <a:r>
              <a:rPr lang="en" sz="1600">
                <a:solidFill>
                  <a:srgbClr val="000000"/>
                </a:solidFill>
                <a:latin typeface="Arial"/>
                <a:ea typeface="Arial"/>
                <a:cs typeface="Arial"/>
                <a:sym typeface="Arial"/>
              </a:rPr>
              <a:t> Data Analyst</a:t>
            </a:r>
            <a:endParaRPr sz="1600">
              <a:solidFill>
                <a:srgbClr val="000000"/>
              </a:solidFill>
              <a:latin typeface="Arial"/>
              <a:ea typeface="Arial"/>
              <a:cs typeface="Arial"/>
              <a:sym typeface="Arial"/>
            </a:endParaRPr>
          </a:p>
          <a:p>
            <a:pPr indent="-330200" lvl="1" marL="914400" rtl="0" algn="l">
              <a:lnSpc>
                <a:spcPct val="95000"/>
              </a:lnSpc>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Jacqueline Yu:</a:t>
            </a:r>
            <a:r>
              <a:rPr lang="en" sz="1600">
                <a:solidFill>
                  <a:srgbClr val="000000"/>
                </a:solidFill>
                <a:latin typeface="Arial"/>
                <a:ea typeface="Arial"/>
                <a:cs typeface="Arial"/>
                <a:sym typeface="Arial"/>
              </a:rPr>
              <a:t> ML Engineer</a:t>
            </a:r>
            <a:endParaRPr sz="16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9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Created 1 IAM Group to manage shared permissions.</a:t>
            </a:r>
            <a:endParaRPr sz="1600"/>
          </a:p>
        </p:txBody>
      </p:sp>
      <p:cxnSp>
        <p:nvCxnSpPr>
          <p:cNvPr id="144" name="Google Shape;144;p20"/>
          <p:cNvCxnSpPr/>
          <p:nvPr/>
        </p:nvCxnSpPr>
        <p:spPr>
          <a:xfrm flipH="1" rot="10800000">
            <a:off x="399700" y="1009775"/>
            <a:ext cx="7573200" cy="10500"/>
          </a:xfrm>
          <a:prstGeom prst="straightConnector1">
            <a:avLst/>
          </a:prstGeom>
          <a:noFill/>
          <a:ln cap="flat" cmpd="sng" w="9525">
            <a:solidFill>
              <a:schemeClr val="dk1"/>
            </a:solidFill>
            <a:prstDash val="solid"/>
            <a:round/>
            <a:headEnd len="med" w="med" type="none"/>
            <a:tailEnd len="med" w="med" type="none"/>
          </a:ln>
        </p:spPr>
      </p:cxnSp>
      <p:pic>
        <p:nvPicPr>
          <p:cNvPr id="145" name="Google Shape;145;p20"/>
          <p:cNvPicPr preferRelativeResize="0"/>
          <p:nvPr/>
        </p:nvPicPr>
        <p:blipFill rotWithShape="1">
          <a:blip r:embed="rId3">
            <a:alphaModFix/>
          </a:blip>
          <a:srcRect b="19032" l="0" r="0" t="19633"/>
          <a:stretch/>
        </p:blipFill>
        <p:spPr>
          <a:xfrm>
            <a:off x="6019000" y="1486025"/>
            <a:ext cx="3056301" cy="187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IAM Permissions </a:t>
            </a:r>
            <a:endParaRPr/>
          </a:p>
          <a:p>
            <a:pPr indent="0" lvl="0" marL="0" rtl="0" algn="l">
              <a:spcBef>
                <a:spcPts val="0"/>
              </a:spcBef>
              <a:spcAft>
                <a:spcPts val="0"/>
              </a:spcAft>
              <a:buNone/>
            </a:pPr>
            <a:r>
              <a:t/>
            </a:r>
            <a:endParaRPr/>
          </a:p>
        </p:txBody>
      </p:sp>
      <p:sp>
        <p:nvSpPr>
          <p:cNvPr id="151" name="Google Shape;151;p21"/>
          <p:cNvSpPr txBox="1"/>
          <p:nvPr>
            <p:ph idx="1" type="body"/>
          </p:nvPr>
        </p:nvSpPr>
        <p:spPr>
          <a:xfrm>
            <a:off x="515400" y="1229875"/>
            <a:ext cx="75708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Role-Based Policies: </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Granted permissions through predefined IAM policies tailored                        to specific tasks and responsibilities.</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Custom Inline Policies: </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Designed inline (custom) policies to address unique requirements for certain roles.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Example: Special permissions for accessing specific AWS services like SageMaker, Glue, and QuickSight.</a:t>
            </a:r>
            <a:endParaRPr sz="1600">
              <a:solidFill>
                <a:srgbClr val="000000"/>
              </a:solidFill>
              <a:latin typeface="Arial"/>
              <a:ea typeface="Arial"/>
              <a:cs typeface="Arial"/>
              <a:sym typeface="Arial"/>
            </a:endParaRPr>
          </a:p>
          <a:p>
            <a:pPr indent="0" lvl="0" marL="457200" rtl="0" algn="l">
              <a:spcBef>
                <a:spcPts val="1200"/>
              </a:spcBef>
              <a:spcAft>
                <a:spcPts val="1200"/>
              </a:spcAft>
              <a:buNone/>
            </a:pPr>
            <a:r>
              <a:t/>
            </a:r>
            <a:endParaRPr/>
          </a:p>
        </p:txBody>
      </p:sp>
      <p:cxnSp>
        <p:nvCxnSpPr>
          <p:cNvPr id="152" name="Google Shape;152;p21"/>
          <p:cNvCxnSpPr/>
          <p:nvPr/>
        </p:nvCxnSpPr>
        <p:spPr>
          <a:xfrm>
            <a:off x="399700" y="1020275"/>
            <a:ext cx="4114800" cy="9000"/>
          </a:xfrm>
          <a:prstGeom prst="straightConnector1">
            <a:avLst/>
          </a:prstGeom>
          <a:noFill/>
          <a:ln cap="flat" cmpd="sng" w="9525">
            <a:solidFill>
              <a:schemeClr val="dk1"/>
            </a:solidFill>
            <a:prstDash val="solid"/>
            <a:round/>
            <a:headEnd len="med" w="med" type="none"/>
            <a:tailEnd len="med" w="med" type="none"/>
          </a:ln>
        </p:spPr>
      </p:cxnSp>
      <p:pic>
        <p:nvPicPr>
          <p:cNvPr descr="a person is holding a card that says permission slip (Provided by Tenor)" id="153" name="Google Shape;153;p21"/>
          <p:cNvPicPr preferRelativeResize="0"/>
          <p:nvPr/>
        </p:nvPicPr>
        <p:blipFill rotWithShape="1">
          <a:blip r:embed="rId3">
            <a:alphaModFix/>
          </a:blip>
          <a:srcRect b="-17850" l="850" r="-849" t="9272"/>
          <a:stretch/>
        </p:blipFill>
        <p:spPr>
          <a:xfrm>
            <a:off x="6901975" y="88575"/>
            <a:ext cx="2242025" cy="224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